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4" r:id="rId6"/>
    <p:sldId id="258" r:id="rId7"/>
    <p:sldId id="257" r:id="rId8"/>
    <p:sldId id="276" r:id="rId9"/>
    <p:sldId id="262" r:id="rId10"/>
    <p:sldId id="266" r:id="rId11"/>
    <p:sldId id="260" r:id="rId12"/>
    <p:sldId id="265" r:id="rId13"/>
    <p:sldId id="268" r:id="rId14"/>
    <p:sldId id="269" r:id="rId15"/>
    <p:sldId id="261" r:id="rId16"/>
    <p:sldId id="263" r:id="rId17"/>
    <p:sldId id="267" r:id="rId18"/>
  </p:sldIdLst>
  <p:sldSz cx="12192000" cy="6858000"/>
  <p:notesSz cx="7027863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429F"/>
    <a:srgbClr val="2346A9"/>
    <a:srgbClr val="6A9E50"/>
    <a:srgbClr val="94B87D"/>
    <a:srgbClr val="94B9DB"/>
    <a:srgbClr val="002949"/>
    <a:srgbClr val="085085"/>
    <a:srgbClr val="B1B1B1"/>
    <a:srgbClr val="CDF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79501" autoAdjust="0"/>
  </p:normalViewPr>
  <p:slideViewPr>
    <p:cSldViewPr snapToGrid="0">
      <p:cViewPr varScale="1">
        <p:scale>
          <a:sx n="92" d="100"/>
          <a:sy n="92" d="100"/>
        </p:scale>
        <p:origin x="114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BB14E-8960-4195-AEA1-84F94BB5B6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5482B-2596-4B7C-9F05-07A952CE73CF}">
      <dgm:prSet/>
      <dgm:spPr/>
      <dgm:t>
        <a:bodyPr/>
        <a:lstStyle/>
        <a:p>
          <a:r>
            <a:rPr lang="en-US" b="1" dirty="0">
              <a:latin typeface="Oxygen Light" panose="02000303000000000000" pitchFamily="2" charset="0"/>
            </a:rPr>
            <a:t>New housing and land use updates are essential components of effective regional planning</a:t>
          </a:r>
        </a:p>
      </dgm:t>
    </dgm:pt>
    <dgm:pt modelId="{C907560D-A3C5-4117-9B31-8AFC35FCE18C}" type="parTrans" cxnId="{3432C74E-8424-4CBD-9A03-AC8E154A55A3}">
      <dgm:prSet/>
      <dgm:spPr/>
      <dgm:t>
        <a:bodyPr/>
        <a:lstStyle/>
        <a:p>
          <a:endParaRPr lang="en-US"/>
        </a:p>
      </dgm:t>
    </dgm:pt>
    <dgm:pt modelId="{DC716EEF-B40C-4E63-A151-36AEBBB49F5F}" type="sibTrans" cxnId="{3432C74E-8424-4CBD-9A03-AC8E154A55A3}">
      <dgm:prSet/>
      <dgm:spPr/>
      <dgm:t>
        <a:bodyPr/>
        <a:lstStyle/>
        <a:p>
          <a:endParaRPr lang="en-US"/>
        </a:p>
      </dgm:t>
    </dgm:pt>
    <dgm:pt modelId="{F965C6B9-B0B6-49A7-92C9-B9390813CABF}">
      <dgm:prSet/>
      <dgm:spPr/>
      <dgm:t>
        <a:bodyPr/>
        <a:lstStyle/>
        <a:p>
          <a:r>
            <a:rPr lang="en-US" b="1" dirty="0">
              <a:latin typeface="Oxygen Light" panose="02000303000000000000" pitchFamily="2" charset="0"/>
            </a:rPr>
            <a:t>Strong land-use policies advance affordability, sustainability, and equity</a:t>
          </a:r>
        </a:p>
      </dgm:t>
    </dgm:pt>
    <dgm:pt modelId="{37E663F0-255A-481C-949F-DCE82D1423FB}" type="parTrans" cxnId="{0EE199FB-B59E-470F-A6D3-8EBE318D18F7}">
      <dgm:prSet/>
      <dgm:spPr/>
      <dgm:t>
        <a:bodyPr/>
        <a:lstStyle/>
        <a:p>
          <a:endParaRPr lang="en-US"/>
        </a:p>
      </dgm:t>
    </dgm:pt>
    <dgm:pt modelId="{A96EA593-835B-4265-B33F-ED0B41213233}" type="sibTrans" cxnId="{0EE199FB-B59E-470F-A6D3-8EBE318D18F7}">
      <dgm:prSet/>
      <dgm:spPr/>
      <dgm:t>
        <a:bodyPr/>
        <a:lstStyle/>
        <a:p>
          <a:endParaRPr lang="en-US"/>
        </a:p>
      </dgm:t>
    </dgm:pt>
    <dgm:pt modelId="{ABBEF7CC-6832-4E66-B4AC-43D9F0CB18F4}">
      <dgm:prSet/>
      <dgm:spPr/>
      <dgm:t>
        <a:bodyPr/>
        <a:lstStyle/>
        <a:p>
          <a:r>
            <a:rPr lang="en-US" b="1" dirty="0">
              <a:latin typeface="Oxygen Light" panose="02000303000000000000" pitchFamily="2" charset="0"/>
            </a:rPr>
            <a:t>Stable housing is a foundation for family economic well-being and is essential to thriving communities</a:t>
          </a:r>
        </a:p>
      </dgm:t>
    </dgm:pt>
    <dgm:pt modelId="{B638404B-82A7-4DE1-B6A8-64E85C023614}" type="parTrans" cxnId="{A1FFEAE7-5857-4D9C-A57B-14660C9006C8}">
      <dgm:prSet/>
      <dgm:spPr/>
      <dgm:t>
        <a:bodyPr/>
        <a:lstStyle/>
        <a:p>
          <a:endParaRPr lang="en-US"/>
        </a:p>
      </dgm:t>
    </dgm:pt>
    <dgm:pt modelId="{AACCE795-9A67-4C10-8F58-CE3B1F7987DD}" type="sibTrans" cxnId="{A1FFEAE7-5857-4D9C-A57B-14660C9006C8}">
      <dgm:prSet/>
      <dgm:spPr/>
      <dgm:t>
        <a:bodyPr/>
        <a:lstStyle/>
        <a:p>
          <a:endParaRPr lang="en-US"/>
        </a:p>
      </dgm:t>
    </dgm:pt>
    <dgm:pt modelId="{2EF01CF6-B47A-4FD8-9D6E-964ED7966222}">
      <dgm:prSet/>
      <dgm:spPr/>
      <dgm:t>
        <a:bodyPr/>
        <a:lstStyle/>
        <a:p>
          <a:r>
            <a:rPr lang="en-US" b="1" dirty="0">
              <a:latin typeface="Oxygen Light" panose="02000303000000000000" pitchFamily="2" charset="0"/>
            </a:rPr>
            <a:t>Strong local housing strategies = meeting city-wide economic objectives</a:t>
          </a:r>
        </a:p>
      </dgm:t>
    </dgm:pt>
    <dgm:pt modelId="{24465FDA-24A1-4C5F-99A2-07312A686917}" type="parTrans" cxnId="{55E02C1D-9F66-4DC7-89E2-B2D64593AEA8}">
      <dgm:prSet/>
      <dgm:spPr/>
      <dgm:t>
        <a:bodyPr/>
        <a:lstStyle/>
        <a:p>
          <a:endParaRPr lang="en-US"/>
        </a:p>
      </dgm:t>
    </dgm:pt>
    <dgm:pt modelId="{B733A1DF-C1E4-4755-9A53-42FAF8795B59}" type="sibTrans" cxnId="{55E02C1D-9F66-4DC7-89E2-B2D64593AEA8}">
      <dgm:prSet/>
      <dgm:spPr/>
      <dgm:t>
        <a:bodyPr/>
        <a:lstStyle/>
        <a:p>
          <a:endParaRPr lang="en-US"/>
        </a:p>
      </dgm:t>
    </dgm:pt>
    <dgm:pt modelId="{BBCF232A-7D2A-4925-B821-87A731E38E72}">
      <dgm:prSet/>
      <dgm:spPr/>
      <dgm:t>
        <a:bodyPr/>
        <a:lstStyle/>
        <a:p>
          <a:r>
            <a:rPr lang="en-US" b="1" dirty="0">
              <a:latin typeface="Oxygen Light" panose="02000303000000000000" pitchFamily="2" charset="0"/>
            </a:rPr>
            <a:t>Not enough housing is being built to accommodate for population growth</a:t>
          </a:r>
        </a:p>
      </dgm:t>
    </dgm:pt>
    <dgm:pt modelId="{4F208D1D-AD80-4D63-8505-031A2522276A}" type="sibTrans" cxnId="{C3B31C1A-4774-4893-A7C9-36ADE088FBED}">
      <dgm:prSet/>
      <dgm:spPr/>
      <dgm:t>
        <a:bodyPr/>
        <a:lstStyle/>
        <a:p>
          <a:endParaRPr lang="en-US"/>
        </a:p>
      </dgm:t>
    </dgm:pt>
    <dgm:pt modelId="{6AEB9215-720A-4026-AB0E-37948FEA2009}" type="parTrans" cxnId="{C3B31C1A-4774-4893-A7C9-36ADE088FBED}">
      <dgm:prSet/>
      <dgm:spPr/>
      <dgm:t>
        <a:bodyPr/>
        <a:lstStyle/>
        <a:p>
          <a:endParaRPr lang="en-US"/>
        </a:p>
      </dgm:t>
    </dgm:pt>
    <dgm:pt modelId="{16AAC85F-F197-4353-BC77-B509EAA9D2B8}" type="pres">
      <dgm:prSet presAssocID="{E62BB14E-8960-4195-AEA1-84F94BB5B670}" presName="linear" presStyleCnt="0">
        <dgm:presLayoutVars>
          <dgm:animLvl val="lvl"/>
          <dgm:resizeHandles val="exact"/>
        </dgm:presLayoutVars>
      </dgm:prSet>
      <dgm:spPr/>
    </dgm:pt>
    <dgm:pt modelId="{6279190A-A320-4A9B-A2B1-40AC501EAC60}" type="pres">
      <dgm:prSet presAssocID="{12C5482B-2596-4B7C-9F05-07A952CE73C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5BCD55F-1C4B-42E8-819D-FC963850F0F7}" type="pres">
      <dgm:prSet presAssocID="{DC716EEF-B40C-4E63-A151-36AEBBB49F5F}" presName="spacer" presStyleCnt="0"/>
      <dgm:spPr/>
    </dgm:pt>
    <dgm:pt modelId="{1DB5EA99-F2E4-4497-B37F-756070ACFA32}" type="pres">
      <dgm:prSet presAssocID="{F965C6B9-B0B6-49A7-92C9-B9390813CA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33A04F7-BE03-4756-9CB1-AC9B81BDAA80}" type="pres">
      <dgm:prSet presAssocID="{A96EA593-835B-4265-B33F-ED0B41213233}" presName="spacer" presStyleCnt="0"/>
      <dgm:spPr/>
    </dgm:pt>
    <dgm:pt modelId="{9AA45DD3-57C9-40BF-B04C-03A5D047A703}" type="pres">
      <dgm:prSet presAssocID="{ABBEF7CC-6832-4E66-B4AC-43D9F0CB18F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239E5F-E4BF-4E36-8EA3-D2F23909CC9E}" type="pres">
      <dgm:prSet presAssocID="{AACCE795-9A67-4C10-8F58-CE3B1F7987DD}" presName="spacer" presStyleCnt="0"/>
      <dgm:spPr/>
    </dgm:pt>
    <dgm:pt modelId="{41378CBC-D5C3-41DB-9ABB-90A06A712576}" type="pres">
      <dgm:prSet presAssocID="{2EF01CF6-B47A-4FD8-9D6E-964ED796622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BF7526-B12C-4506-BE56-7D663E5BFE2F}" type="pres">
      <dgm:prSet presAssocID="{B733A1DF-C1E4-4755-9A53-42FAF8795B59}" presName="spacer" presStyleCnt="0"/>
      <dgm:spPr/>
    </dgm:pt>
    <dgm:pt modelId="{9CAC87CC-D86E-4C68-B2B4-40A5940144E9}" type="pres">
      <dgm:prSet presAssocID="{BBCF232A-7D2A-4925-B821-87A731E38E7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479B808-FE47-4429-B5BB-0799E1E0E7F4}" type="presOf" srcId="{BBCF232A-7D2A-4925-B821-87A731E38E72}" destId="{9CAC87CC-D86E-4C68-B2B4-40A5940144E9}" srcOrd="0" destOrd="0" presId="urn:microsoft.com/office/officeart/2005/8/layout/vList2"/>
    <dgm:cxn modelId="{C3B31C1A-4774-4893-A7C9-36ADE088FBED}" srcId="{E62BB14E-8960-4195-AEA1-84F94BB5B670}" destId="{BBCF232A-7D2A-4925-B821-87A731E38E72}" srcOrd="4" destOrd="0" parTransId="{6AEB9215-720A-4026-AB0E-37948FEA2009}" sibTransId="{4F208D1D-AD80-4D63-8505-031A2522276A}"/>
    <dgm:cxn modelId="{55E02C1D-9F66-4DC7-89E2-B2D64593AEA8}" srcId="{E62BB14E-8960-4195-AEA1-84F94BB5B670}" destId="{2EF01CF6-B47A-4FD8-9D6E-964ED7966222}" srcOrd="3" destOrd="0" parTransId="{24465FDA-24A1-4C5F-99A2-07312A686917}" sibTransId="{B733A1DF-C1E4-4755-9A53-42FAF8795B59}"/>
    <dgm:cxn modelId="{8EDCC85B-3399-4DD9-9138-2DDCA1C7E7F4}" type="presOf" srcId="{ABBEF7CC-6832-4E66-B4AC-43D9F0CB18F4}" destId="{9AA45DD3-57C9-40BF-B04C-03A5D047A703}" srcOrd="0" destOrd="0" presId="urn:microsoft.com/office/officeart/2005/8/layout/vList2"/>
    <dgm:cxn modelId="{3432C74E-8424-4CBD-9A03-AC8E154A55A3}" srcId="{E62BB14E-8960-4195-AEA1-84F94BB5B670}" destId="{12C5482B-2596-4B7C-9F05-07A952CE73CF}" srcOrd="0" destOrd="0" parTransId="{C907560D-A3C5-4117-9B31-8AFC35FCE18C}" sibTransId="{DC716EEF-B40C-4E63-A151-36AEBBB49F5F}"/>
    <dgm:cxn modelId="{3640C052-AD8B-4FC9-8F19-DE4B5963A03B}" type="presOf" srcId="{2EF01CF6-B47A-4FD8-9D6E-964ED7966222}" destId="{41378CBC-D5C3-41DB-9ABB-90A06A712576}" srcOrd="0" destOrd="0" presId="urn:microsoft.com/office/officeart/2005/8/layout/vList2"/>
    <dgm:cxn modelId="{057F7856-10A7-40CA-A723-FE6B5E41F4FA}" type="presOf" srcId="{E62BB14E-8960-4195-AEA1-84F94BB5B670}" destId="{16AAC85F-F197-4353-BC77-B509EAA9D2B8}" srcOrd="0" destOrd="0" presId="urn:microsoft.com/office/officeart/2005/8/layout/vList2"/>
    <dgm:cxn modelId="{FB928F7D-2EF5-4232-8407-2007C56A8B21}" type="presOf" srcId="{F965C6B9-B0B6-49A7-92C9-B9390813CABF}" destId="{1DB5EA99-F2E4-4497-B37F-756070ACFA32}" srcOrd="0" destOrd="0" presId="urn:microsoft.com/office/officeart/2005/8/layout/vList2"/>
    <dgm:cxn modelId="{3A8EC9A2-F631-4296-80F3-E8E7882C80A7}" type="presOf" srcId="{12C5482B-2596-4B7C-9F05-07A952CE73CF}" destId="{6279190A-A320-4A9B-A2B1-40AC501EAC60}" srcOrd="0" destOrd="0" presId="urn:microsoft.com/office/officeart/2005/8/layout/vList2"/>
    <dgm:cxn modelId="{A1FFEAE7-5857-4D9C-A57B-14660C9006C8}" srcId="{E62BB14E-8960-4195-AEA1-84F94BB5B670}" destId="{ABBEF7CC-6832-4E66-B4AC-43D9F0CB18F4}" srcOrd="2" destOrd="0" parTransId="{B638404B-82A7-4DE1-B6A8-64E85C023614}" sibTransId="{AACCE795-9A67-4C10-8F58-CE3B1F7987DD}"/>
    <dgm:cxn modelId="{0EE199FB-B59E-470F-A6D3-8EBE318D18F7}" srcId="{E62BB14E-8960-4195-AEA1-84F94BB5B670}" destId="{F965C6B9-B0B6-49A7-92C9-B9390813CABF}" srcOrd="1" destOrd="0" parTransId="{37E663F0-255A-481C-949F-DCE82D1423FB}" sibTransId="{A96EA593-835B-4265-B33F-ED0B41213233}"/>
    <dgm:cxn modelId="{18D363E8-DF68-4886-86AE-19BE14C4719B}" type="presParOf" srcId="{16AAC85F-F197-4353-BC77-B509EAA9D2B8}" destId="{6279190A-A320-4A9B-A2B1-40AC501EAC60}" srcOrd="0" destOrd="0" presId="urn:microsoft.com/office/officeart/2005/8/layout/vList2"/>
    <dgm:cxn modelId="{F622143B-E21D-423A-B13B-B4A5DBD9AA6A}" type="presParOf" srcId="{16AAC85F-F197-4353-BC77-B509EAA9D2B8}" destId="{C5BCD55F-1C4B-42E8-819D-FC963850F0F7}" srcOrd="1" destOrd="0" presId="urn:microsoft.com/office/officeart/2005/8/layout/vList2"/>
    <dgm:cxn modelId="{72303ADF-DF2A-4AF5-9112-19548D00AF98}" type="presParOf" srcId="{16AAC85F-F197-4353-BC77-B509EAA9D2B8}" destId="{1DB5EA99-F2E4-4497-B37F-756070ACFA32}" srcOrd="2" destOrd="0" presId="urn:microsoft.com/office/officeart/2005/8/layout/vList2"/>
    <dgm:cxn modelId="{599C7F54-5286-48D1-A73C-06D3A088D5AA}" type="presParOf" srcId="{16AAC85F-F197-4353-BC77-B509EAA9D2B8}" destId="{633A04F7-BE03-4756-9CB1-AC9B81BDAA80}" srcOrd="3" destOrd="0" presId="urn:microsoft.com/office/officeart/2005/8/layout/vList2"/>
    <dgm:cxn modelId="{6FDD7B7A-FA92-4A5E-821A-CBA18CF00A6D}" type="presParOf" srcId="{16AAC85F-F197-4353-BC77-B509EAA9D2B8}" destId="{9AA45DD3-57C9-40BF-B04C-03A5D047A703}" srcOrd="4" destOrd="0" presId="urn:microsoft.com/office/officeart/2005/8/layout/vList2"/>
    <dgm:cxn modelId="{608C299F-72F4-47D1-9B7D-666CA8CE26AD}" type="presParOf" srcId="{16AAC85F-F197-4353-BC77-B509EAA9D2B8}" destId="{8B239E5F-E4BF-4E36-8EA3-D2F23909CC9E}" srcOrd="5" destOrd="0" presId="urn:microsoft.com/office/officeart/2005/8/layout/vList2"/>
    <dgm:cxn modelId="{2D083A22-BBEE-4CDA-8240-0C92517D6CBD}" type="presParOf" srcId="{16AAC85F-F197-4353-BC77-B509EAA9D2B8}" destId="{41378CBC-D5C3-41DB-9ABB-90A06A712576}" srcOrd="6" destOrd="0" presId="urn:microsoft.com/office/officeart/2005/8/layout/vList2"/>
    <dgm:cxn modelId="{30349A68-E6D0-4763-B242-6A065D244620}" type="presParOf" srcId="{16AAC85F-F197-4353-BC77-B509EAA9D2B8}" destId="{E9BF7526-B12C-4506-BE56-7D663E5BFE2F}" srcOrd="7" destOrd="0" presId="urn:microsoft.com/office/officeart/2005/8/layout/vList2"/>
    <dgm:cxn modelId="{DDFAAA29-4DEE-4796-9CBA-F317D703F1F4}" type="presParOf" srcId="{16AAC85F-F197-4353-BC77-B509EAA9D2B8}" destId="{9CAC87CC-D86E-4C68-B2B4-40A5940144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B23F0-DD9E-40A7-8609-9C57C8345B4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D45EA3-6668-4E6D-9A3E-C339F08FC4BF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002060"/>
              </a:solidFill>
              <a:latin typeface="Oxygen Light" panose="02000303000000000000" pitchFamily="2" charset="0"/>
            </a:rPr>
            <a:t>Near transportation?</a:t>
          </a:r>
        </a:p>
      </dgm:t>
    </dgm:pt>
    <dgm:pt modelId="{E6FEC3A5-F123-4EDB-B6FA-AA7893A4D376}" type="parTrans" cxnId="{DBF7724C-5885-4761-8279-5D6C4421C8C3}">
      <dgm:prSet/>
      <dgm:spPr/>
      <dgm:t>
        <a:bodyPr/>
        <a:lstStyle/>
        <a:p>
          <a:pPr algn="ctr"/>
          <a:endParaRPr lang="en-US"/>
        </a:p>
      </dgm:t>
    </dgm:pt>
    <dgm:pt modelId="{4EBC91A5-0EC3-4D5E-AC48-0A866B5BCC03}" type="sibTrans" cxnId="{DBF7724C-5885-4761-8279-5D6C4421C8C3}">
      <dgm:prSet/>
      <dgm:spPr/>
      <dgm:t>
        <a:bodyPr/>
        <a:lstStyle/>
        <a:p>
          <a:pPr algn="ctr"/>
          <a:endParaRPr lang="en-US"/>
        </a:p>
      </dgm:t>
    </dgm:pt>
    <dgm:pt modelId="{8FDC1D85-F8FF-4BA6-93BD-AAB23DBF19D8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002060"/>
              </a:solidFill>
              <a:latin typeface="Oxygen Light" panose="02000303000000000000" pitchFamily="2" charset="0"/>
            </a:rPr>
            <a:t>Ease of access into and out of the City?</a:t>
          </a:r>
        </a:p>
      </dgm:t>
    </dgm:pt>
    <dgm:pt modelId="{8F4EEDF1-DEFD-4915-83AB-BE0EA73FDC06}" type="parTrans" cxnId="{757FE9FD-B95A-4500-853C-B4EA28E8EF2F}">
      <dgm:prSet/>
      <dgm:spPr/>
      <dgm:t>
        <a:bodyPr/>
        <a:lstStyle/>
        <a:p>
          <a:pPr algn="ctr"/>
          <a:endParaRPr lang="en-US"/>
        </a:p>
      </dgm:t>
    </dgm:pt>
    <dgm:pt modelId="{80857197-5515-4922-BFCE-9C96256E996C}" type="sibTrans" cxnId="{757FE9FD-B95A-4500-853C-B4EA28E8EF2F}">
      <dgm:prSet/>
      <dgm:spPr/>
      <dgm:t>
        <a:bodyPr/>
        <a:lstStyle/>
        <a:p>
          <a:pPr algn="ctr"/>
          <a:endParaRPr lang="en-US"/>
        </a:p>
      </dgm:t>
    </dgm:pt>
    <dgm:pt modelId="{B9323D34-EBA7-4F9A-8CA3-D31C9DA81767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002060"/>
              </a:solidFill>
              <a:latin typeface="Oxygen Light" panose="02000303000000000000" pitchFamily="2" charset="0"/>
            </a:rPr>
            <a:t>What are the adjacent uses?</a:t>
          </a:r>
        </a:p>
      </dgm:t>
    </dgm:pt>
    <dgm:pt modelId="{17AD61BF-274B-4901-8829-A918F2D62E40}" type="parTrans" cxnId="{94905B6B-A329-47F3-AAC5-1482324103E1}">
      <dgm:prSet/>
      <dgm:spPr/>
      <dgm:t>
        <a:bodyPr/>
        <a:lstStyle/>
        <a:p>
          <a:pPr algn="ctr"/>
          <a:endParaRPr lang="en-US"/>
        </a:p>
      </dgm:t>
    </dgm:pt>
    <dgm:pt modelId="{7CDBADCC-DB73-4853-9D46-95F9DAFB3379}" type="sibTrans" cxnId="{94905B6B-A329-47F3-AAC5-1482324103E1}">
      <dgm:prSet/>
      <dgm:spPr/>
      <dgm:t>
        <a:bodyPr/>
        <a:lstStyle/>
        <a:p>
          <a:pPr algn="ctr"/>
          <a:endParaRPr lang="en-US"/>
        </a:p>
      </dgm:t>
    </dgm:pt>
    <dgm:pt modelId="{63EE3400-D692-4132-B4DA-FD34D8E74711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002060"/>
              </a:solidFill>
              <a:latin typeface="Oxygen Light" panose="02000303000000000000" pitchFamily="2" charset="0"/>
            </a:rPr>
            <a:t>Size</a:t>
          </a:r>
        </a:p>
      </dgm:t>
    </dgm:pt>
    <dgm:pt modelId="{A1821D9A-7710-441F-B1ED-165A7D8A6CDD}" type="parTrans" cxnId="{73F1D9BF-E250-49C8-9478-5788126707C1}">
      <dgm:prSet/>
      <dgm:spPr/>
      <dgm:t>
        <a:bodyPr/>
        <a:lstStyle/>
        <a:p>
          <a:pPr algn="ctr"/>
          <a:endParaRPr lang="en-US"/>
        </a:p>
      </dgm:t>
    </dgm:pt>
    <dgm:pt modelId="{F011DCE7-092F-4D87-B253-CF08D94E2BCB}" type="sibTrans" cxnId="{73F1D9BF-E250-49C8-9478-5788126707C1}">
      <dgm:prSet/>
      <dgm:spPr/>
      <dgm:t>
        <a:bodyPr/>
        <a:lstStyle/>
        <a:p>
          <a:pPr algn="ctr"/>
          <a:endParaRPr lang="en-US"/>
        </a:p>
      </dgm:t>
    </dgm:pt>
    <dgm:pt modelId="{7FAE2678-E203-432B-8C25-729557F91A65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002060"/>
              </a:solidFill>
              <a:latin typeface="Oxygen Light" panose="02000303000000000000" pitchFamily="2" charset="0"/>
            </a:rPr>
            <a:t>Walkability/Bike-ability</a:t>
          </a:r>
        </a:p>
      </dgm:t>
    </dgm:pt>
    <dgm:pt modelId="{FF4AB295-3E7B-4AC1-9338-3D059D0A846A}" type="parTrans" cxnId="{717CC622-979C-4CF0-86CA-1C3FAAC492A2}">
      <dgm:prSet/>
      <dgm:spPr/>
      <dgm:t>
        <a:bodyPr/>
        <a:lstStyle/>
        <a:p>
          <a:pPr algn="ctr"/>
          <a:endParaRPr lang="en-US"/>
        </a:p>
      </dgm:t>
    </dgm:pt>
    <dgm:pt modelId="{858EDBC7-0455-4189-8DB4-30E102231BF9}" type="sibTrans" cxnId="{717CC622-979C-4CF0-86CA-1C3FAAC492A2}">
      <dgm:prSet/>
      <dgm:spPr/>
      <dgm:t>
        <a:bodyPr/>
        <a:lstStyle/>
        <a:p>
          <a:pPr algn="ctr"/>
          <a:endParaRPr lang="en-US"/>
        </a:p>
      </dgm:t>
    </dgm:pt>
    <dgm:pt modelId="{461E3860-A689-42C1-ABF1-F60CE1FC03FC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002060"/>
              </a:solidFill>
              <a:latin typeface="Oxygen Light" panose="02000303000000000000" pitchFamily="2" charset="0"/>
            </a:rPr>
            <a:t>Near a Park/Open Space?</a:t>
          </a:r>
        </a:p>
      </dgm:t>
    </dgm:pt>
    <dgm:pt modelId="{B895238D-9524-449C-B679-D4005E29A533}" type="parTrans" cxnId="{65F7CE25-0939-4915-9C91-9688F53089D4}">
      <dgm:prSet/>
      <dgm:spPr/>
      <dgm:t>
        <a:bodyPr/>
        <a:lstStyle/>
        <a:p>
          <a:pPr algn="ctr"/>
          <a:endParaRPr lang="en-US"/>
        </a:p>
      </dgm:t>
    </dgm:pt>
    <dgm:pt modelId="{F5108754-C2F5-43CC-9472-F1A35035AB4A}" type="sibTrans" cxnId="{65F7CE25-0939-4915-9C91-9688F53089D4}">
      <dgm:prSet/>
      <dgm:spPr/>
      <dgm:t>
        <a:bodyPr/>
        <a:lstStyle/>
        <a:p>
          <a:pPr algn="ctr"/>
          <a:endParaRPr lang="en-US"/>
        </a:p>
      </dgm:t>
    </dgm:pt>
    <dgm:pt modelId="{5E3DA50B-BCA6-43C5-A37E-5E0839B2A564}">
      <dgm:prSet/>
      <dgm:spPr>
        <a:solidFill>
          <a:srgbClr val="92D050"/>
        </a:solidFill>
      </dgm:spPr>
      <dgm:t>
        <a:bodyPr/>
        <a:lstStyle/>
        <a:p>
          <a:pPr algn="ctr"/>
          <a:r>
            <a:rPr lang="en-US" b="1" dirty="0">
              <a:solidFill>
                <a:srgbClr val="002060"/>
              </a:solidFill>
              <a:latin typeface="Oxygen Light" panose="02000303000000000000" pitchFamily="2" charset="0"/>
            </a:rPr>
            <a:t>Near amenities?</a:t>
          </a:r>
          <a:endParaRPr lang="en-US" dirty="0"/>
        </a:p>
      </dgm:t>
    </dgm:pt>
    <dgm:pt modelId="{27560C42-3ED7-480A-8EEA-9367494DEABF}" type="parTrans" cxnId="{075853D9-5F0A-47F5-9A0E-573EA04F98AD}">
      <dgm:prSet/>
      <dgm:spPr/>
      <dgm:t>
        <a:bodyPr/>
        <a:lstStyle/>
        <a:p>
          <a:pPr algn="ctr"/>
          <a:endParaRPr lang="en-US"/>
        </a:p>
      </dgm:t>
    </dgm:pt>
    <dgm:pt modelId="{66AB15F1-2359-4407-BAAB-59925626BD53}" type="sibTrans" cxnId="{075853D9-5F0A-47F5-9A0E-573EA04F98AD}">
      <dgm:prSet/>
      <dgm:spPr/>
      <dgm:t>
        <a:bodyPr/>
        <a:lstStyle/>
        <a:p>
          <a:pPr algn="ctr"/>
          <a:endParaRPr lang="en-US"/>
        </a:p>
      </dgm:t>
    </dgm:pt>
    <dgm:pt modelId="{496FA6D2-1F6D-4083-9437-C4E938486EE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rgbClr val="002060"/>
              </a:solidFill>
              <a:latin typeface="Oxygen Light" panose="02000303000000000000" pitchFamily="2" charset="0"/>
            </a:rPr>
            <a:t>Does it disrupt?</a:t>
          </a:r>
          <a:endParaRPr lang="en-US" dirty="0"/>
        </a:p>
      </dgm:t>
    </dgm:pt>
    <dgm:pt modelId="{BB231D9F-F69A-4F6D-8283-F6434337A155}" type="parTrans" cxnId="{1CEF9F63-A317-43D1-B36C-46771C82C442}">
      <dgm:prSet/>
      <dgm:spPr/>
      <dgm:t>
        <a:bodyPr/>
        <a:lstStyle/>
        <a:p>
          <a:pPr algn="ctr"/>
          <a:endParaRPr lang="en-US"/>
        </a:p>
      </dgm:t>
    </dgm:pt>
    <dgm:pt modelId="{AD45B038-88DB-454A-A451-8D76CB5694C2}" type="sibTrans" cxnId="{1CEF9F63-A317-43D1-B36C-46771C82C442}">
      <dgm:prSet/>
      <dgm:spPr/>
      <dgm:t>
        <a:bodyPr/>
        <a:lstStyle/>
        <a:p>
          <a:pPr algn="ctr"/>
          <a:endParaRPr lang="en-US"/>
        </a:p>
      </dgm:t>
    </dgm:pt>
    <dgm:pt modelId="{5E864CC9-60B4-4FFD-A13F-FFB26D24286F}" type="pres">
      <dgm:prSet presAssocID="{FC3B23F0-DD9E-40A7-8609-9C57C8345B4F}" presName="diagram" presStyleCnt="0">
        <dgm:presLayoutVars>
          <dgm:dir/>
          <dgm:resizeHandles val="exact"/>
        </dgm:presLayoutVars>
      </dgm:prSet>
      <dgm:spPr/>
    </dgm:pt>
    <dgm:pt modelId="{48F6D44E-9E30-44D8-9F5F-D55C0BB4BB67}" type="pres">
      <dgm:prSet presAssocID="{73D45EA3-6668-4E6D-9A3E-C339F08FC4BF}" presName="node" presStyleLbl="node1" presStyleIdx="0" presStyleCnt="8" custLinFactNeighborY="4234">
        <dgm:presLayoutVars>
          <dgm:bulletEnabled val="1"/>
        </dgm:presLayoutVars>
      </dgm:prSet>
      <dgm:spPr/>
    </dgm:pt>
    <dgm:pt modelId="{E10E91B7-8D7A-4EA4-A132-A1DBDAA89DC0}" type="pres">
      <dgm:prSet presAssocID="{4EBC91A5-0EC3-4D5E-AC48-0A866B5BCC03}" presName="sibTrans" presStyleCnt="0"/>
      <dgm:spPr/>
    </dgm:pt>
    <dgm:pt modelId="{D26946DA-0ED2-4C5C-B24A-37CE882BB629}" type="pres">
      <dgm:prSet presAssocID="{8FDC1D85-F8FF-4BA6-93BD-AAB23DBF19D8}" presName="node" presStyleLbl="node1" presStyleIdx="1" presStyleCnt="8">
        <dgm:presLayoutVars>
          <dgm:bulletEnabled val="1"/>
        </dgm:presLayoutVars>
      </dgm:prSet>
      <dgm:spPr/>
    </dgm:pt>
    <dgm:pt modelId="{C25AC943-369A-4A12-9621-808FE0B55465}" type="pres">
      <dgm:prSet presAssocID="{80857197-5515-4922-BFCE-9C96256E996C}" presName="sibTrans" presStyleCnt="0"/>
      <dgm:spPr/>
    </dgm:pt>
    <dgm:pt modelId="{700080D4-FBD6-494D-88F9-417972A9609F}" type="pres">
      <dgm:prSet presAssocID="{63EE3400-D692-4132-B4DA-FD34D8E74711}" presName="node" presStyleLbl="node1" presStyleIdx="2" presStyleCnt="8">
        <dgm:presLayoutVars>
          <dgm:bulletEnabled val="1"/>
        </dgm:presLayoutVars>
      </dgm:prSet>
      <dgm:spPr/>
    </dgm:pt>
    <dgm:pt modelId="{BC5BC897-A4A7-41FD-B03F-78B6CBD57B06}" type="pres">
      <dgm:prSet presAssocID="{F011DCE7-092F-4D87-B253-CF08D94E2BCB}" presName="sibTrans" presStyleCnt="0"/>
      <dgm:spPr/>
    </dgm:pt>
    <dgm:pt modelId="{7B821AC5-B439-47E6-BCB0-E1F9B49CB6F5}" type="pres">
      <dgm:prSet presAssocID="{7FAE2678-E203-432B-8C25-729557F91A65}" presName="node" presStyleLbl="node1" presStyleIdx="3" presStyleCnt="8">
        <dgm:presLayoutVars>
          <dgm:bulletEnabled val="1"/>
        </dgm:presLayoutVars>
      </dgm:prSet>
      <dgm:spPr/>
    </dgm:pt>
    <dgm:pt modelId="{8F3D68F8-FE30-4CDD-B794-C6D9683EC464}" type="pres">
      <dgm:prSet presAssocID="{858EDBC7-0455-4189-8DB4-30E102231BF9}" presName="sibTrans" presStyleCnt="0"/>
      <dgm:spPr/>
    </dgm:pt>
    <dgm:pt modelId="{385851FF-D9A3-438E-A684-8ACB63AE079D}" type="pres">
      <dgm:prSet presAssocID="{461E3860-A689-42C1-ABF1-F60CE1FC03FC}" presName="node" presStyleLbl="node1" presStyleIdx="4" presStyleCnt="8">
        <dgm:presLayoutVars>
          <dgm:bulletEnabled val="1"/>
        </dgm:presLayoutVars>
      </dgm:prSet>
      <dgm:spPr/>
    </dgm:pt>
    <dgm:pt modelId="{3271139E-2A78-4259-9F4C-2D8AC8510513}" type="pres">
      <dgm:prSet presAssocID="{F5108754-C2F5-43CC-9472-F1A35035AB4A}" presName="sibTrans" presStyleCnt="0"/>
      <dgm:spPr/>
    </dgm:pt>
    <dgm:pt modelId="{E7DF39EC-8052-4DAB-8CBA-4E158443EB64}" type="pres">
      <dgm:prSet presAssocID="{B9323D34-EBA7-4F9A-8CA3-D31C9DA81767}" presName="node" presStyleLbl="node1" presStyleIdx="5" presStyleCnt="8">
        <dgm:presLayoutVars>
          <dgm:bulletEnabled val="1"/>
        </dgm:presLayoutVars>
      </dgm:prSet>
      <dgm:spPr/>
    </dgm:pt>
    <dgm:pt modelId="{49B049AC-4AE3-487F-8B77-A52AE26FCB17}" type="pres">
      <dgm:prSet presAssocID="{7CDBADCC-DB73-4853-9D46-95F9DAFB3379}" presName="sibTrans" presStyleCnt="0"/>
      <dgm:spPr/>
    </dgm:pt>
    <dgm:pt modelId="{ED0930A0-90C0-4252-A27B-52FF8C403AB6}" type="pres">
      <dgm:prSet presAssocID="{5E3DA50B-BCA6-43C5-A37E-5E0839B2A564}" presName="node" presStyleLbl="node1" presStyleIdx="6" presStyleCnt="8">
        <dgm:presLayoutVars>
          <dgm:bulletEnabled val="1"/>
        </dgm:presLayoutVars>
      </dgm:prSet>
      <dgm:spPr/>
    </dgm:pt>
    <dgm:pt modelId="{9B02A3C0-A265-45A8-AAB7-8A00D6C69EE5}" type="pres">
      <dgm:prSet presAssocID="{66AB15F1-2359-4407-BAAB-59925626BD53}" presName="sibTrans" presStyleCnt="0"/>
      <dgm:spPr/>
    </dgm:pt>
    <dgm:pt modelId="{A48F936B-E537-49FE-8EC3-564B67EF8237}" type="pres">
      <dgm:prSet presAssocID="{496FA6D2-1F6D-4083-9437-C4E938486EE9}" presName="node" presStyleLbl="node1" presStyleIdx="7" presStyleCnt="8">
        <dgm:presLayoutVars>
          <dgm:bulletEnabled val="1"/>
        </dgm:presLayoutVars>
      </dgm:prSet>
      <dgm:spPr/>
    </dgm:pt>
  </dgm:ptLst>
  <dgm:cxnLst>
    <dgm:cxn modelId="{9E31CA13-469E-48B6-AF95-C274C0FF9FFC}" type="presOf" srcId="{8FDC1D85-F8FF-4BA6-93BD-AAB23DBF19D8}" destId="{D26946DA-0ED2-4C5C-B24A-37CE882BB629}" srcOrd="0" destOrd="0" presId="urn:microsoft.com/office/officeart/2005/8/layout/default"/>
    <dgm:cxn modelId="{717CC622-979C-4CF0-86CA-1C3FAAC492A2}" srcId="{FC3B23F0-DD9E-40A7-8609-9C57C8345B4F}" destId="{7FAE2678-E203-432B-8C25-729557F91A65}" srcOrd="3" destOrd="0" parTransId="{FF4AB295-3E7B-4AC1-9338-3D059D0A846A}" sibTransId="{858EDBC7-0455-4189-8DB4-30E102231BF9}"/>
    <dgm:cxn modelId="{65F7CE25-0939-4915-9C91-9688F53089D4}" srcId="{FC3B23F0-DD9E-40A7-8609-9C57C8345B4F}" destId="{461E3860-A689-42C1-ABF1-F60CE1FC03FC}" srcOrd="4" destOrd="0" parTransId="{B895238D-9524-449C-B679-D4005E29A533}" sibTransId="{F5108754-C2F5-43CC-9472-F1A35035AB4A}"/>
    <dgm:cxn modelId="{EF8E3A38-ECBF-4BDD-9C1F-641D91E7D2A8}" type="presOf" srcId="{B9323D34-EBA7-4F9A-8CA3-D31C9DA81767}" destId="{E7DF39EC-8052-4DAB-8CBA-4E158443EB64}" srcOrd="0" destOrd="0" presId="urn:microsoft.com/office/officeart/2005/8/layout/default"/>
    <dgm:cxn modelId="{1CEF9F63-A317-43D1-B36C-46771C82C442}" srcId="{FC3B23F0-DD9E-40A7-8609-9C57C8345B4F}" destId="{496FA6D2-1F6D-4083-9437-C4E938486EE9}" srcOrd="7" destOrd="0" parTransId="{BB231D9F-F69A-4F6D-8283-F6434337A155}" sibTransId="{AD45B038-88DB-454A-A451-8D76CB5694C2}"/>
    <dgm:cxn modelId="{94905B6B-A329-47F3-AAC5-1482324103E1}" srcId="{FC3B23F0-DD9E-40A7-8609-9C57C8345B4F}" destId="{B9323D34-EBA7-4F9A-8CA3-D31C9DA81767}" srcOrd="5" destOrd="0" parTransId="{17AD61BF-274B-4901-8829-A918F2D62E40}" sibTransId="{7CDBADCC-DB73-4853-9D46-95F9DAFB3379}"/>
    <dgm:cxn modelId="{DBF7724C-5885-4761-8279-5D6C4421C8C3}" srcId="{FC3B23F0-DD9E-40A7-8609-9C57C8345B4F}" destId="{73D45EA3-6668-4E6D-9A3E-C339F08FC4BF}" srcOrd="0" destOrd="0" parTransId="{E6FEC3A5-F123-4EDB-B6FA-AA7893A4D376}" sibTransId="{4EBC91A5-0EC3-4D5E-AC48-0A866B5BCC03}"/>
    <dgm:cxn modelId="{86262B88-5DA1-402D-AF10-6F735536FAEB}" type="presOf" srcId="{FC3B23F0-DD9E-40A7-8609-9C57C8345B4F}" destId="{5E864CC9-60B4-4FFD-A13F-FFB26D24286F}" srcOrd="0" destOrd="0" presId="urn:microsoft.com/office/officeart/2005/8/layout/default"/>
    <dgm:cxn modelId="{617FBE9A-7512-4A93-8F33-217B6042E7CE}" type="presOf" srcId="{5E3DA50B-BCA6-43C5-A37E-5E0839B2A564}" destId="{ED0930A0-90C0-4252-A27B-52FF8C403AB6}" srcOrd="0" destOrd="0" presId="urn:microsoft.com/office/officeart/2005/8/layout/default"/>
    <dgm:cxn modelId="{2FC4B49E-CD4B-44E0-932E-3F6CF6426B4C}" type="presOf" srcId="{73D45EA3-6668-4E6D-9A3E-C339F08FC4BF}" destId="{48F6D44E-9E30-44D8-9F5F-D55C0BB4BB67}" srcOrd="0" destOrd="0" presId="urn:microsoft.com/office/officeart/2005/8/layout/default"/>
    <dgm:cxn modelId="{3E569AA0-3B7D-40E4-AAC9-070652DF41FF}" type="presOf" srcId="{496FA6D2-1F6D-4083-9437-C4E938486EE9}" destId="{A48F936B-E537-49FE-8EC3-564B67EF8237}" srcOrd="0" destOrd="0" presId="urn:microsoft.com/office/officeart/2005/8/layout/default"/>
    <dgm:cxn modelId="{3B0CC7AF-D31B-43E9-BE96-16FD740E24C0}" type="presOf" srcId="{7FAE2678-E203-432B-8C25-729557F91A65}" destId="{7B821AC5-B439-47E6-BCB0-E1F9B49CB6F5}" srcOrd="0" destOrd="0" presId="urn:microsoft.com/office/officeart/2005/8/layout/default"/>
    <dgm:cxn modelId="{73F1D9BF-E250-49C8-9478-5788126707C1}" srcId="{FC3B23F0-DD9E-40A7-8609-9C57C8345B4F}" destId="{63EE3400-D692-4132-B4DA-FD34D8E74711}" srcOrd="2" destOrd="0" parTransId="{A1821D9A-7710-441F-B1ED-165A7D8A6CDD}" sibTransId="{F011DCE7-092F-4D87-B253-CF08D94E2BCB}"/>
    <dgm:cxn modelId="{12CC89C8-D76B-485A-9811-71B57D481890}" type="presOf" srcId="{63EE3400-D692-4132-B4DA-FD34D8E74711}" destId="{700080D4-FBD6-494D-88F9-417972A9609F}" srcOrd="0" destOrd="0" presId="urn:microsoft.com/office/officeart/2005/8/layout/default"/>
    <dgm:cxn modelId="{4D2908D9-F797-4B7D-877A-7CFAC7216714}" type="presOf" srcId="{461E3860-A689-42C1-ABF1-F60CE1FC03FC}" destId="{385851FF-D9A3-438E-A684-8ACB63AE079D}" srcOrd="0" destOrd="0" presId="urn:microsoft.com/office/officeart/2005/8/layout/default"/>
    <dgm:cxn modelId="{075853D9-5F0A-47F5-9A0E-573EA04F98AD}" srcId="{FC3B23F0-DD9E-40A7-8609-9C57C8345B4F}" destId="{5E3DA50B-BCA6-43C5-A37E-5E0839B2A564}" srcOrd="6" destOrd="0" parTransId="{27560C42-3ED7-480A-8EEA-9367494DEABF}" sibTransId="{66AB15F1-2359-4407-BAAB-59925626BD53}"/>
    <dgm:cxn modelId="{757FE9FD-B95A-4500-853C-B4EA28E8EF2F}" srcId="{FC3B23F0-DD9E-40A7-8609-9C57C8345B4F}" destId="{8FDC1D85-F8FF-4BA6-93BD-AAB23DBF19D8}" srcOrd="1" destOrd="0" parTransId="{8F4EEDF1-DEFD-4915-83AB-BE0EA73FDC06}" sibTransId="{80857197-5515-4922-BFCE-9C96256E996C}"/>
    <dgm:cxn modelId="{52EB4E70-86B9-428D-9861-F04F185A7D63}" type="presParOf" srcId="{5E864CC9-60B4-4FFD-A13F-FFB26D24286F}" destId="{48F6D44E-9E30-44D8-9F5F-D55C0BB4BB67}" srcOrd="0" destOrd="0" presId="urn:microsoft.com/office/officeart/2005/8/layout/default"/>
    <dgm:cxn modelId="{8C62F936-909E-4ACE-805D-B1126D948EB3}" type="presParOf" srcId="{5E864CC9-60B4-4FFD-A13F-FFB26D24286F}" destId="{E10E91B7-8D7A-4EA4-A132-A1DBDAA89DC0}" srcOrd="1" destOrd="0" presId="urn:microsoft.com/office/officeart/2005/8/layout/default"/>
    <dgm:cxn modelId="{66C06480-3FF2-4CCB-BDBC-3D1128279A73}" type="presParOf" srcId="{5E864CC9-60B4-4FFD-A13F-FFB26D24286F}" destId="{D26946DA-0ED2-4C5C-B24A-37CE882BB629}" srcOrd="2" destOrd="0" presId="urn:microsoft.com/office/officeart/2005/8/layout/default"/>
    <dgm:cxn modelId="{9D08349A-21BF-41D9-90C2-A447ABCC0EB5}" type="presParOf" srcId="{5E864CC9-60B4-4FFD-A13F-FFB26D24286F}" destId="{C25AC943-369A-4A12-9621-808FE0B55465}" srcOrd="3" destOrd="0" presId="urn:microsoft.com/office/officeart/2005/8/layout/default"/>
    <dgm:cxn modelId="{327ECAB0-C44F-43E7-8872-845C16349E7A}" type="presParOf" srcId="{5E864CC9-60B4-4FFD-A13F-FFB26D24286F}" destId="{700080D4-FBD6-494D-88F9-417972A9609F}" srcOrd="4" destOrd="0" presId="urn:microsoft.com/office/officeart/2005/8/layout/default"/>
    <dgm:cxn modelId="{7DCF2672-3808-4B6E-A50F-B133984CADDA}" type="presParOf" srcId="{5E864CC9-60B4-4FFD-A13F-FFB26D24286F}" destId="{BC5BC897-A4A7-41FD-B03F-78B6CBD57B06}" srcOrd="5" destOrd="0" presId="urn:microsoft.com/office/officeart/2005/8/layout/default"/>
    <dgm:cxn modelId="{40D5E674-3228-4B12-A1AC-007AAB4B7329}" type="presParOf" srcId="{5E864CC9-60B4-4FFD-A13F-FFB26D24286F}" destId="{7B821AC5-B439-47E6-BCB0-E1F9B49CB6F5}" srcOrd="6" destOrd="0" presId="urn:microsoft.com/office/officeart/2005/8/layout/default"/>
    <dgm:cxn modelId="{C1ECDD4D-14AD-4D65-991F-BDE0EC11C88E}" type="presParOf" srcId="{5E864CC9-60B4-4FFD-A13F-FFB26D24286F}" destId="{8F3D68F8-FE30-4CDD-B794-C6D9683EC464}" srcOrd="7" destOrd="0" presId="urn:microsoft.com/office/officeart/2005/8/layout/default"/>
    <dgm:cxn modelId="{2D369539-3E40-4B29-8DF1-3CB75E6BD150}" type="presParOf" srcId="{5E864CC9-60B4-4FFD-A13F-FFB26D24286F}" destId="{385851FF-D9A3-438E-A684-8ACB63AE079D}" srcOrd="8" destOrd="0" presId="urn:microsoft.com/office/officeart/2005/8/layout/default"/>
    <dgm:cxn modelId="{5A833FF3-32F8-4849-9B39-EB3058EB526D}" type="presParOf" srcId="{5E864CC9-60B4-4FFD-A13F-FFB26D24286F}" destId="{3271139E-2A78-4259-9F4C-2D8AC8510513}" srcOrd="9" destOrd="0" presId="urn:microsoft.com/office/officeart/2005/8/layout/default"/>
    <dgm:cxn modelId="{984474A7-0532-4D1E-8C42-2F58E370FC1B}" type="presParOf" srcId="{5E864CC9-60B4-4FFD-A13F-FFB26D24286F}" destId="{E7DF39EC-8052-4DAB-8CBA-4E158443EB64}" srcOrd="10" destOrd="0" presId="urn:microsoft.com/office/officeart/2005/8/layout/default"/>
    <dgm:cxn modelId="{FF4AE8D8-1639-409F-8FBA-B3ED329562EF}" type="presParOf" srcId="{5E864CC9-60B4-4FFD-A13F-FFB26D24286F}" destId="{49B049AC-4AE3-487F-8B77-A52AE26FCB17}" srcOrd="11" destOrd="0" presId="urn:microsoft.com/office/officeart/2005/8/layout/default"/>
    <dgm:cxn modelId="{246A8B2D-F9CE-4B45-B97F-8821F16CA906}" type="presParOf" srcId="{5E864CC9-60B4-4FFD-A13F-FFB26D24286F}" destId="{ED0930A0-90C0-4252-A27B-52FF8C403AB6}" srcOrd="12" destOrd="0" presId="urn:microsoft.com/office/officeart/2005/8/layout/default"/>
    <dgm:cxn modelId="{A0184CD8-F251-4CDD-83EA-227E25457112}" type="presParOf" srcId="{5E864CC9-60B4-4FFD-A13F-FFB26D24286F}" destId="{9B02A3C0-A265-45A8-AAB7-8A00D6C69EE5}" srcOrd="13" destOrd="0" presId="urn:microsoft.com/office/officeart/2005/8/layout/default"/>
    <dgm:cxn modelId="{134121BF-9978-42EA-BFC3-B808755F36F0}" type="presParOf" srcId="{5E864CC9-60B4-4FFD-A13F-FFB26D24286F}" destId="{A48F936B-E537-49FE-8EC3-564B67EF823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4AB67-3280-4E4F-BD2C-10E23A3AFA9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8E8C93-CCE5-4E24-B3FC-6575E2A6BB57}">
      <dgm:prSet custT="1"/>
      <dgm:spPr/>
      <dgm:t>
        <a:bodyPr/>
        <a:lstStyle/>
        <a:p>
          <a:r>
            <a:rPr lang="en-US" sz="1400" b="1" i="0" dirty="0">
              <a:solidFill>
                <a:srgbClr val="002060"/>
              </a:solidFill>
              <a:latin typeface="Oxygen Light" panose="02000303000000000000" pitchFamily="2" charset="0"/>
            </a:rPr>
            <a:t>Updating a </a:t>
          </a:r>
          <a:r>
            <a:rPr lang="en-US" sz="1400" b="1" dirty="0">
              <a:solidFill>
                <a:srgbClr val="002060"/>
              </a:solidFill>
              <a:latin typeface="Oxygen Light" panose="02000303000000000000" pitchFamily="2" charset="0"/>
            </a:rPr>
            <a:t>Housing Element </a:t>
          </a:r>
          <a:r>
            <a:rPr lang="en-US" sz="1400" b="1" i="0" dirty="0">
              <a:solidFill>
                <a:srgbClr val="002060"/>
              </a:solidFill>
              <a:latin typeface="Oxygen Light" panose="02000303000000000000" pitchFamily="2" charset="0"/>
            </a:rPr>
            <a:t>can be daunting and a lot is at stake</a:t>
          </a:r>
          <a:endParaRPr lang="en-US" sz="1400" b="1" dirty="0">
            <a:solidFill>
              <a:srgbClr val="002060"/>
            </a:solidFill>
            <a:latin typeface="Oxygen Light" panose="02000303000000000000" pitchFamily="2" charset="0"/>
          </a:endParaRPr>
        </a:p>
      </dgm:t>
    </dgm:pt>
    <dgm:pt modelId="{959C53C5-AB2A-4CFA-B94E-DC930BEE9D8F}" type="parTrans" cxnId="{ED45F994-7E67-471B-B596-32894CF2DCA1}">
      <dgm:prSet/>
      <dgm:spPr/>
      <dgm:t>
        <a:bodyPr/>
        <a:lstStyle/>
        <a:p>
          <a:endParaRPr lang="en-US"/>
        </a:p>
      </dgm:t>
    </dgm:pt>
    <dgm:pt modelId="{EAB10D37-4B3F-4BA7-B5A7-3DD7300E246F}" type="sibTrans" cxnId="{ED45F994-7E67-471B-B596-32894CF2DCA1}">
      <dgm:prSet/>
      <dgm:spPr/>
      <dgm:t>
        <a:bodyPr/>
        <a:lstStyle/>
        <a:p>
          <a:endParaRPr lang="en-US"/>
        </a:p>
      </dgm:t>
    </dgm:pt>
    <dgm:pt modelId="{D2A420D3-8B91-4568-8C01-40639FC8C596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solidFill>
                <a:srgbClr val="002949"/>
              </a:solidFill>
              <a:latin typeface="Oxygen Light" panose="02000303000000000000" pitchFamily="2" charset="0"/>
            </a:rPr>
            <a:t>Individuals and families are directly affected by a jurisdiction’s ability to plan for housing needs</a:t>
          </a:r>
          <a:endParaRPr lang="en-US" sz="1400" b="1" dirty="0">
            <a:solidFill>
              <a:srgbClr val="002949"/>
            </a:solidFill>
            <a:latin typeface="Oxygen Light" panose="02000303000000000000" pitchFamily="2" charset="0"/>
          </a:endParaRPr>
        </a:p>
      </dgm:t>
    </dgm:pt>
    <dgm:pt modelId="{3856CF91-A2C7-4B16-8EA0-BF72E92B09E6}" type="parTrans" cxnId="{9B00D370-7F3E-4490-9F6F-F9B0557ABEC5}">
      <dgm:prSet/>
      <dgm:spPr/>
      <dgm:t>
        <a:bodyPr/>
        <a:lstStyle/>
        <a:p>
          <a:endParaRPr lang="en-US"/>
        </a:p>
      </dgm:t>
    </dgm:pt>
    <dgm:pt modelId="{BF63B81D-78B0-4407-A257-F7821D82A493}" type="sibTrans" cxnId="{9B00D370-7F3E-4490-9F6F-F9B0557ABEC5}">
      <dgm:prSet/>
      <dgm:spPr/>
      <dgm:t>
        <a:bodyPr/>
        <a:lstStyle/>
        <a:p>
          <a:endParaRPr lang="en-US"/>
        </a:p>
      </dgm:t>
    </dgm:pt>
    <dgm:pt modelId="{F13B9B94-F75A-48D3-B16B-B68B949D6012}">
      <dgm:prSet custT="1"/>
      <dgm:spPr/>
      <dgm:t>
        <a:bodyPr/>
        <a:lstStyle/>
        <a:p>
          <a:r>
            <a:rPr lang="en-US" sz="1400" b="1" i="0" dirty="0">
              <a:solidFill>
                <a:srgbClr val="002060"/>
              </a:solidFill>
              <a:latin typeface="Oxygen Light" panose="02000303000000000000" pitchFamily="2" charset="0"/>
            </a:rPr>
            <a:t>State funding for transportation, infrastructure, and housing require or consider compliance with Housing </a:t>
          </a:r>
          <a:r>
            <a:rPr lang="en-US" sz="1400" b="1" dirty="0">
              <a:solidFill>
                <a:srgbClr val="002060"/>
              </a:solidFill>
              <a:latin typeface="Oxygen Light" panose="02000303000000000000" pitchFamily="2" charset="0"/>
            </a:rPr>
            <a:t>E</a:t>
          </a:r>
          <a:r>
            <a:rPr lang="en-US" sz="1400" b="1" i="0" dirty="0">
              <a:solidFill>
                <a:srgbClr val="002060"/>
              </a:solidFill>
              <a:latin typeface="Oxygen Light" panose="02000303000000000000" pitchFamily="2" charset="0"/>
            </a:rPr>
            <a:t>lement law</a:t>
          </a:r>
          <a:endParaRPr lang="en-US" sz="1400" b="1" dirty="0">
            <a:solidFill>
              <a:srgbClr val="002060"/>
            </a:solidFill>
            <a:latin typeface="Oxygen Light" panose="02000303000000000000" pitchFamily="2" charset="0"/>
          </a:endParaRPr>
        </a:p>
      </dgm:t>
    </dgm:pt>
    <dgm:pt modelId="{A9209931-5D19-4E05-8CFC-6F7443074CD5}" type="parTrans" cxnId="{884EE661-27FF-4C4C-B0CA-5110C76E1434}">
      <dgm:prSet/>
      <dgm:spPr/>
      <dgm:t>
        <a:bodyPr/>
        <a:lstStyle/>
        <a:p>
          <a:endParaRPr lang="en-US"/>
        </a:p>
      </dgm:t>
    </dgm:pt>
    <dgm:pt modelId="{FEAC5DF8-0A74-4F85-9D23-FE21BD806D09}" type="sibTrans" cxnId="{884EE661-27FF-4C4C-B0CA-5110C76E1434}">
      <dgm:prSet/>
      <dgm:spPr/>
      <dgm:t>
        <a:bodyPr/>
        <a:lstStyle/>
        <a:p>
          <a:endParaRPr lang="en-US"/>
        </a:p>
      </dgm:t>
    </dgm:pt>
    <dgm:pt modelId="{666F1167-F21A-4BE8-BE04-F24E4720D94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400" b="1" i="0" dirty="0">
              <a:solidFill>
                <a:srgbClr val="002060"/>
              </a:solidFill>
              <a:latin typeface="Oxygen Light" panose="02000303000000000000" pitchFamily="2" charset="0"/>
            </a:rPr>
            <a:t>Funds are competitive and can be used for fixing roads, adding bike lanes, improving transit, providing affordable housing options, etc.</a:t>
          </a:r>
          <a:endParaRPr lang="en-US" sz="1400" b="1" dirty="0">
            <a:solidFill>
              <a:srgbClr val="002060"/>
            </a:solidFill>
            <a:latin typeface="Oxygen Light" panose="02000303000000000000" pitchFamily="2" charset="0"/>
          </a:endParaRPr>
        </a:p>
      </dgm:t>
    </dgm:pt>
    <dgm:pt modelId="{E5ABDFC1-F0DE-441B-864C-15F4F56F6C8C}" type="parTrans" cxnId="{A9F51C70-36C2-4676-82D7-EF3325120E81}">
      <dgm:prSet/>
      <dgm:spPr/>
      <dgm:t>
        <a:bodyPr/>
        <a:lstStyle/>
        <a:p>
          <a:endParaRPr lang="en-US"/>
        </a:p>
      </dgm:t>
    </dgm:pt>
    <dgm:pt modelId="{AE523DA8-B24F-41C7-A82A-F5FE6338D538}" type="sibTrans" cxnId="{A9F51C70-36C2-4676-82D7-EF3325120E81}">
      <dgm:prSet/>
      <dgm:spPr/>
      <dgm:t>
        <a:bodyPr/>
        <a:lstStyle/>
        <a:p>
          <a:endParaRPr lang="en-US"/>
        </a:p>
      </dgm:t>
    </dgm:pt>
    <dgm:pt modelId="{3F2A26E4-E2B1-43A2-966A-2BAF94ED59DF}">
      <dgm:prSet/>
      <dgm:spPr/>
      <dgm:t>
        <a:bodyPr/>
        <a:lstStyle/>
        <a:p>
          <a:endParaRPr lang="en-US"/>
        </a:p>
      </dgm:t>
    </dgm:pt>
    <dgm:pt modelId="{8A29EB5C-1DE0-441C-8300-8FF2FF469F86}" type="parTrans" cxnId="{58A2F156-8536-4367-9980-5643717F4393}">
      <dgm:prSet/>
      <dgm:spPr/>
      <dgm:t>
        <a:bodyPr/>
        <a:lstStyle/>
        <a:p>
          <a:endParaRPr lang="en-US"/>
        </a:p>
      </dgm:t>
    </dgm:pt>
    <dgm:pt modelId="{8AFD98CB-AB79-4231-BC6F-B70D2F415C20}" type="sibTrans" cxnId="{58A2F156-8536-4367-9980-5643717F4393}">
      <dgm:prSet/>
      <dgm:spPr/>
      <dgm:t>
        <a:bodyPr/>
        <a:lstStyle/>
        <a:p>
          <a:endParaRPr lang="en-US"/>
        </a:p>
      </dgm:t>
    </dgm:pt>
    <dgm:pt modelId="{E5C78A90-65AF-44FB-966B-F68616573945}" type="pres">
      <dgm:prSet presAssocID="{19B4AB67-3280-4E4F-BD2C-10E23A3AFA91}" presName="matrix" presStyleCnt="0">
        <dgm:presLayoutVars>
          <dgm:chMax val="1"/>
          <dgm:dir/>
          <dgm:resizeHandles val="exact"/>
        </dgm:presLayoutVars>
      </dgm:prSet>
      <dgm:spPr/>
    </dgm:pt>
    <dgm:pt modelId="{0409DB54-7A3F-4F9B-9899-41F2530A6CFD}" type="pres">
      <dgm:prSet presAssocID="{19B4AB67-3280-4E4F-BD2C-10E23A3AFA91}" presName="diamond" presStyleLbl="bgShp" presStyleIdx="0" presStyleCnt="1"/>
      <dgm:spPr/>
    </dgm:pt>
    <dgm:pt modelId="{A0CC2016-B593-47DD-BB4D-0E688970E370}" type="pres">
      <dgm:prSet presAssocID="{19B4AB67-3280-4E4F-BD2C-10E23A3AFA9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C8E708A-F37C-4CE6-82AF-B8920B825C7E}" type="pres">
      <dgm:prSet presAssocID="{19B4AB67-3280-4E4F-BD2C-10E23A3AFA9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8F2F084-0DE0-4772-A300-BCDAE64BB8D1}" type="pres">
      <dgm:prSet presAssocID="{19B4AB67-3280-4E4F-BD2C-10E23A3AFA9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F4547E6-9565-460D-B5C8-B6857F206F90}" type="pres">
      <dgm:prSet presAssocID="{19B4AB67-3280-4E4F-BD2C-10E23A3AFA9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4EE661-27FF-4C4C-B0CA-5110C76E1434}" srcId="{19B4AB67-3280-4E4F-BD2C-10E23A3AFA91}" destId="{F13B9B94-F75A-48D3-B16B-B68B949D6012}" srcOrd="2" destOrd="0" parTransId="{A9209931-5D19-4E05-8CFC-6F7443074CD5}" sibTransId="{FEAC5DF8-0A74-4F85-9D23-FE21BD806D09}"/>
    <dgm:cxn modelId="{F2F05166-E8A1-4FAC-8137-EF79FE4F0D10}" type="presOf" srcId="{F13B9B94-F75A-48D3-B16B-B68B949D6012}" destId="{18F2F084-0DE0-4772-A300-BCDAE64BB8D1}" srcOrd="0" destOrd="0" presId="urn:microsoft.com/office/officeart/2005/8/layout/matrix3"/>
    <dgm:cxn modelId="{A9F51C70-36C2-4676-82D7-EF3325120E81}" srcId="{19B4AB67-3280-4E4F-BD2C-10E23A3AFA91}" destId="{666F1167-F21A-4BE8-BE04-F24E4720D942}" srcOrd="3" destOrd="0" parTransId="{E5ABDFC1-F0DE-441B-864C-15F4F56F6C8C}" sibTransId="{AE523DA8-B24F-41C7-A82A-F5FE6338D538}"/>
    <dgm:cxn modelId="{9B00D370-7F3E-4490-9F6F-F9B0557ABEC5}" srcId="{19B4AB67-3280-4E4F-BD2C-10E23A3AFA91}" destId="{D2A420D3-8B91-4568-8C01-40639FC8C596}" srcOrd="1" destOrd="0" parTransId="{3856CF91-A2C7-4B16-8EA0-BF72E92B09E6}" sibTransId="{BF63B81D-78B0-4407-A257-F7821D82A493}"/>
    <dgm:cxn modelId="{58A2F156-8536-4367-9980-5643717F4393}" srcId="{19B4AB67-3280-4E4F-BD2C-10E23A3AFA91}" destId="{3F2A26E4-E2B1-43A2-966A-2BAF94ED59DF}" srcOrd="4" destOrd="0" parTransId="{8A29EB5C-1DE0-441C-8300-8FF2FF469F86}" sibTransId="{8AFD98CB-AB79-4231-BC6F-B70D2F415C20}"/>
    <dgm:cxn modelId="{3F39DC8A-9C05-409F-BE15-3E2A88F1DEEE}" type="presOf" srcId="{666F1167-F21A-4BE8-BE04-F24E4720D942}" destId="{5F4547E6-9565-460D-B5C8-B6857F206F90}" srcOrd="0" destOrd="0" presId="urn:microsoft.com/office/officeart/2005/8/layout/matrix3"/>
    <dgm:cxn modelId="{4591A392-1592-44B1-9FF0-C1F82E9F4CF4}" type="presOf" srcId="{D2A420D3-8B91-4568-8C01-40639FC8C596}" destId="{DC8E708A-F37C-4CE6-82AF-B8920B825C7E}" srcOrd="0" destOrd="0" presId="urn:microsoft.com/office/officeart/2005/8/layout/matrix3"/>
    <dgm:cxn modelId="{ED45F994-7E67-471B-B596-32894CF2DCA1}" srcId="{19B4AB67-3280-4E4F-BD2C-10E23A3AFA91}" destId="{568E8C93-CCE5-4E24-B3FC-6575E2A6BB57}" srcOrd="0" destOrd="0" parTransId="{959C53C5-AB2A-4CFA-B94E-DC930BEE9D8F}" sibTransId="{EAB10D37-4B3F-4BA7-B5A7-3DD7300E246F}"/>
    <dgm:cxn modelId="{3497CBD1-8C17-4359-A19A-B72B528C705C}" type="presOf" srcId="{19B4AB67-3280-4E4F-BD2C-10E23A3AFA91}" destId="{E5C78A90-65AF-44FB-966B-F68616573945}" srcOrd="0" destOrd="0" presId="urn:microsoft.com/office/officeart/2005/8/layout/matrix3"/>
    <dgm:cxn modelId="{DB2FC3F0-F814-4323-AA4F-ECA68F5EE0BF}" type="presOf" srcId="{568E8C93-CCE5-4E24-B3FC-6575E2A6BB57}" destId="{A0CC2016-B593-47DD-BB4D-0E688970E370}" srcOrd="0" destOrd="0" presId="urn:microsoft.com/office/officeart/2005/8/layout/matrix3"/>
    <dgm:cxn modelId="{5FCAD738-8E05-48C9-B8EF-E1B3E7F117EE}" type="presParOf" srcId="{E5C78A90-65AF-44FB-966B-F68616573945}" destId="{0409DB54-7A3F-4F9B-9899-41F2530A6CFD}" srcOrd="0" destOrd="0" presId="urn:microsoft.com/office/officeart/2005/8/layout/matrix3"/>
    <dgm:cxn modelId="{C345A99B-9152-457D-98C6-156F9956EFC0}" type="presParOf" srcId="{E5C78A90-65AF-44FB-966B-F68616573945}" destId="{A0CC2016-B593-47DD-BB4D-0E688970E370}" srcOrd="1" destOrd="0" presId="urn:microsoft.com/office/officeart/2005/8/layout/matrix3"/>
    <dgm:cxn modelId="{FFB37BE4-B493-42A5-86FA-2BF8A0788F5C}" type="presParOf" srcId="{E5C78A90-65AF-44FB-966B-F68616573945}" destId="{DC8E708A-F37C-4CE6-82AF-B8920B825C7E}" srcOrd="2" destOrd="0" presId="urn:microsoft.com/office/officeart/2005/8/layout/matrix3"/>
    <dgm:cxn modelId="{C5EE376F-5726-43AF-AC9C-CDCC023EF03C}" type="presParOf" srcId="{E5C78A90-65AF-44FB-966B-F68616573945}" destId="{18F2F084-0DE0-4772-A300-BCDAE64BB8D1}" srcOrd="3" destOrd="0" presId="urn:microsoft.com/office/officeart/2005/8/layout/matrix3"/>
    <dgm:cxn modelId="{8B3A0D3D-6FF8-49A0-B09B-9E161EDCE9FE}" type="presParOf" srcId="{E5C78A90-65AF-44FB-966B-F68616573945}" destId="{5F4547E6-9565-460D-B5C8-B6857F206F9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9190A-A320-4A9B-A2B1-40AC501EAC60}">
      <dsp:nvSpPr>
        <dsp:cNvPr id="0" name=""/>
        <dsp:cNvSpPr/>
      </dsp:nvSpPr>
      <dsp:spPr>
        <a:xfrm>
          <a:off x="0" y="12969"/>
          <a:ext cx="8496300" cy="81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xygen Light" panose="02000303000000000000" pitchFamily="2" charset="0"/>
            </a:rPr>
            <a:t>New housing and land use updates are essential components of effective regional planning</a:t>
          </a:r>
        </a:p>
      </dsp:txBody>
      <dsp:txXfrm>
        <a:off x="39980" y="52949"/>
        <a:ext cx="8416340" cy="739040"/>
      </dsp:txXfrm>
    </dsp:sp>
    <dsp:sp modelId="{1DB5EA99-F2E4-4497-B37F-756070ACFA32}">
      <dsp:nvSpPr>
        <dsp:cNvPr id="0" name=""/>
        <dsp:cNvSpPr/>
      </dsp:nvSpPr>
      <dsp:spPr>
        <a:xfrm>
          <a:off x="0" y="889569"/>
          <a:ext cx="8496300" cy="81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xygen Light" panose="02000303000000000000" pitchFamily="2" charset="0"/>
            </a:rPr>
            <a:t>Strong land-use policies advance affordability, sustainability, and equity</a:t>
          </a:r>
        </a:p>
      </dsp:txBody>
      <dsp:txXfrm>
        <a:off x="39980" y="929549"/>
        <a:ext cx="8416340" cy="739040"/>
      </dsp:txXfrm>
    </dsp:sp>
    <dsp:sp modelId="{9AA45DD3-57C9-40BF-B04C-03A5D047A703}">
      <dsp:nvSpPr>
        <dsp:cNvPr id="0" name=""/>
        <dsp:cNvSpPr/>
      </dsp:nvSpPr>
      <dsp:spPr>
        <a:xfrm>
          <a:off x="0" y="1766169"/>
          <a:ext cx="8496300" cy="81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xygen Light" panose="02000303000000000000" pitchFamily="2" charset="0"/>
            </a:rPr>
            <a:t>Stable housing is a foundation for family economic well-being and is essential to thriving communities</a:t>
          </a:r>
        </a:p>
      </dsp:txBody>
      <dsp:txXfrm>
        <a:off x="39980" y="1806149"/>
        <a:ext cx="8416340" cy="739040"/>
      </dsp:txXfrm>
    </dsp:sp>
    <dsp:sp modelId="{41378CBC-D5C3-41DB-9ABB-90A06A712576}">
      <dsp:nvSpPr>
        <dsp:cNvPr id="0" name=""/>
        <dsp:cNvSpPr/>
      </dsp:nvSpPr>
      <dsp:spPr>
        <a:xfrm>
          <a:off x="0" y="2642769"/>
          <a:ext cx="8496300" cy="81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xygen Light" panose="02000303000000000000" pitchFamily="2" charset="0"/>
            </a:rPr>
            <a:t>Strong local housing strategies = meeting city-wide economic objectives</a:t>
          </a:r>
        </a:p>
      </dsp:txBody>
      <dsp:txXfrm>
        <a:off x="39980" y="2682749"/>
        <a:ext cx="8416340" cy="739040"/>
      </dsp:txXfrm>
    </dsp:sp>
    <dsp:sp modelId="{9CAC87CC-D86E-4C68-B2B4-40A5940144E9}">
      <dsp:nvSpPr>
        <dsp:cNvPr id="0" name=""/>
        <dsp:cNvSpPr/>
      </dsp:nvSpPr>
      <dsp:spPr>
        <a:xfrm>
          <a:off x="0" y="3519369"/>
          <a:ext cx="8496300" cy="81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xygen Light" panose="02000303000000000000" pitchFamily="2" charset="0"/>
            </a:rPr>
            <a:t>Not enough housing is being built to accommodate for population growth</a:t>
          </a:r>
        </a:p>
      </dsp:txBody>
      <dsp:txXfrm>
        <a:off x="39980" y="3559349"/>
        <a:ext cx="8416340" cy="73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6D44E-9E30-44D8-9F5F-D55C0BB4BB67}">
      <dsp:nvSpPr>
        <dsp:cNvPr id="0" name=""/>
        <dsp:cNvSpPr/>
      </dsp:nvSpPr>
      <dsp:spPr>
        <a:xfrm>
          <a:off x="2700" y="495423"/>
          <a:ext cx="2142300" cy="1285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Oxygen Light" panose="02000303000000000000" pitchFamily="2" charset="0"/>
            </a:rPr>
            <a:t>Near transportation?</a:t>
          </a:r>
        </a:p>
      </dsp:txBody>
      <dsp:txXfrm>
        <a:off x="2700" y="495423"/>
        <a:ext cx="2142300" cy="1285380"/>
      </dsp:txXfrm>
    </dsp:sp>
    <dsp:sp modelId="{D26946DA-0ED2-4C5C-B24A-37CE882BB629}">
      <dsp:nvSpPr>
        <dsp:cNvPr id="0" name=""/>
        <dsp:cNvSpPr/>
      </dsp:nvSpPr>
      <dsp:spPr>
        <a:xfrm>
          <a:off x="2359230" y="441000"/>
          <a:ext cx="2142300" cy="12853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Oxygen Light" panose="02000303000000000000" pitchFamily="2" charset="0"/>
            </a:rPr>
            <a:t>Ease of access into and out of the City?</a:t>
          </a:r>
        </a:p>
      </dsp:txBody>
      <dsp:txXfrm>
        <a:off x="2359230" y="441000"/>
        <a:ext cx="2142300" cy="1285380"/>
      </dsp:txXfrm>
    </dsp:sp>
    <dsp:sp modelId="{700080D4-FBD6-494D-88F9-417972A9609F}">
      <dsp:nvSpPr>
        <dsp:cNvPr id="0" name=""/>
        <dsp:cNvSpPr/>
      </dsp:nvSpPr>
      <dsp:spPr>
        <a:xfrm>
          <a:off x="4715761" y="441000"/>
          <a:ext cx="2142300" cy="12853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Oxygen Light" panose="02000303000000000000" pitchFamily="2" charset="0"/>
            </a:rPr>
            <a:t>Size</a:t>
          </a:r>
        </a:p>
      </dsp:txBody>
      <dsp:txXfrm>
        <a:off x="4715761" y="441000"/>
        <a:ext cx="2142300" cy="1285380"/>
      </dsp:txXfrm>
    </dsp:sp>
    <dsp:sp modelId="{7B821AC5-B439-47E6-BCB0-E1F9B49CB6F5}">
      <dsp:nvSpPr>
        <dsp:cNvPr id="0" name=""/>
        <dsp:cNvSpPr/>
      </dsp:nvSpPr>
      <dsp:spPr>
        <a:xfrm>
          <a:off x="7072292" y="441000"/>
          <a:ext cx="2142300" cy="12853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Oxygen Light" panose="02000303000000000000" pitchFamily="2" charset="0"/>
            </a:rPr>
            <a:t>Walkability/Bike-ability</a:t>
          </a:r>
        </a:p>
      </dsp:txBody>
      <dsp:txXfrm>
        <a:off x="7072292" y="441000"/>
        <a:ext cx="2142300" cy="1285380"/>
      </dsp:txXfrm>
    </dsp:sp>
    <dsp:sp modelId="{385851FF-D9A3-438E-A684-8ACB63AE079D}">
      <dsp:nvSpPr>
        <dsp:cNvPr id="0" name=""/>
        <dsp:cNvSpPr/>
      </dsp:nvSpPr>
      <dsp:spPr>
        <a:xfrm>
          <a:off x="2700" y="1940610"/>
          <a:ext cx="2142300" cy="12853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Oxygen Light" panose="02000303000000000000" pitchFamily="2" charset="0"/>
            </a:rPr>
            <a:t>Near a Park/Open Space?</a:t>
          </a:r>
        </a:p>
      </dsp:txBody>
      <dsp:txXfrm>
        <a:off x="2700" y="1940610"/>
        <a:ext cx="2142300" cy="1285380"/>
      </dsp:txXfrm>
    </dsp:sp>
    <dsp:sp modelId="{E7DF39EC-8052-4DAB-8CBA-4E158443EB64}">
      <dsp:nvSpPr>
        <dsp:cNvPr id="0" name=""/>
        <dsp:cNvSpPr/>
      </dsp:nvSpPr>
      <dsp:spPr>
        <a:xfrm>
          <a:off x="2359230" y="1940610"/>
          <a:ext cx="2142300" cy="1285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Oxygen Light" panose="02000303000000000000" pitchFamily="2" charset="0"/>
            </a:rPr>
            <a:t>What are the adjacent uses?</a:t>
          </a:r>
        </a:p>
      </dsp:txBody>
      <dsp:txXfrm>
        <a:off x="2359230" y="1940610"/>
        <a:ext cx="2142300" cy="1285380"/>
      </dsp:txXfrm>
    </dsp:sp>
    <dsp:sp modelId="{ED0930A0-90C0-4252-A27B-52FF8C403AB6}">
      <dsp:nvSpPr>
        <dsp:cNvPr id="0" name=""/>
        <dsp:cNvSpPr/>
      </dsp:nvSpPr>
      <dsp:spPr>
        <a:xfrm>
          <a:off x="4715761" y="1940610"/>
          <a:ext cx="2142300" cy="128538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Oxygen Light" panose="02000303000000000000" pitchFamily="2" charset="0"/>
            </a:rPr>
            <a:t>Near amenities?</a:t>
          </a:r>
          <a:endParaRPr lang="en-US" sz="2000" kern="1200" dirty="0"/>
        </a:p>
      </dsp:txBody>
      <dsp:txXfrm>
        <a:off x="4715761" y="1940610"/>
        <a:ext cx="2142300" cy="1285380"/>
      </dsp:txXfrm>
    </dsp:sp>
    <dsp:sp modelId="{A48F936B-E537-49FE-8EC3-564B67EF8237}">
      <dsp:nvSpPr>
        <dsp:cNvPr id="0" name=""/>
        <dsp:cNvSpPr/>
      </dsp:nvSpPr>
      <dsp:spPr>
        <a:xfrm>
          <a:off x="7072292" y="1940610"/>
          <a:ext cx="2142300" cy="12853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Oxygen Light" panose="02000303000000000000" pitchFamily="2" charset="0"/>
            </a:rPr>
            <a:t>Does it disrupt?</a:t>
          </a:r>
          <a:endParaRPr lang="en-US" sz="2000" kern="1200" dirty="0"/>
        </a:p>
      </dsp:txBody>
      <dsp:txXfrm>
        <a:off x="7072292" y="1940610"/>
        <a:ext cx="2142300" cy="1285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9DB54-7A3F-4F9B-9899-41F2530A6CFD}">
      <dsp:nvSpPr>
        <dsp:cNvPr id="0" name=""/>
        <dsp:cNvSpPr/>
      </dsp:nvSpPr>
      <dsp:spPr>
        <a:xfrm>
          <a:off x="2429833" y="0"/>
          <a:ext cx="5083868" cy="508386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C2016-B593-47DD-BB4D-0E688970E370}">
      <dsp:nvSpPr>
        <dsp:cNvPr id="0" name=""/>
        <dsp:cNvSpPr/>
      </dsp:nvSpPr>
      <dsp:spPr>
        <a:xfrm>
          <a:off x="2912800" y="482967"/>
          <a:ext cx="1982708" cy="19827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002060"/>
              </a:solidFill>
              <a:latin typeface="Oxygen Light" panose="02000303000000000000" pitchFamily="2" charset="0"/>
            </a:rPr>
            <a:t>Updating a </a:t>
          </a:r>
          <a:r>
            <a:rPr lang="en-US" sz="1400" b="1" kern="1200" dirty="0">
              <a:solidFill>
                <a:srgbClr val="002060"/>
              </a:solidFill>
              <a:latin typeface="Oxygen Light" panose="02000303000000000000" pitchFamily="2" charset="0"/>
            </a:rPr>
            <a:t>Housing Element </a:t>
          </a:r>
          <a:r>
            <a:rPr lang="en-US" sz="1400" b="1" i="0" kern="1200" dirty="0">
              <a:solidFill>
                <a:srgbClr val="002060"/>
              </a:solidFill>
              <a:latin typeface="Oxygen Light" panose="02000303000000000000" pitchFamily="2" charset="0"/>
            </a:rPr>
            <a:t>can be daunting and a lot is at stake</a:t>
          </a:r>
          <a:endParaRPr lang="en-US" sz="1400" b="1" kern="1200" dirty="0">
            <a:solidFill>
              <a:srgbClr val="002060"/>
            </a:solidFill>
            <a:latin typeface="Oxygen Light" panose="02000303000000000000" pitchFamily="2" charset="0"/>
          </a:endParaRPr>
        </a:p>
      </dsp:txBody>
      <dsp:txXfrm>
        <a:off x="3009588" y="579755"/>
        <a:ext cx="1789132" cy="1789132"/>
      </dsp:txXfrm>
    </dsp:sp>
    <dsp:sp modelId="{DC8E708A-F37C-4CE6-82AF-B8920B825C7E}">
      <dsp:nvSpPr>
        <dsp:cNvPr id="0" name=""/>
        <dsp:cNvSpPr/>
      </dsp:nvSpPr>
      <dsp:spPr>
        <a:xfrm>
          <a:off x="5048025" y="482967"/>
          <a:ext cx="1982708" cy="1982708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002949"/>
              </a:solidFill>
              <a:latin typeface="Oxygen Light" panose="02000303000000000000" pitchFamily="2" charset="0"/>
            </a:rPr>
            <a:t>Individuals and families are directly affected by a jurisdiction’s ability to plan for housing needs</a:t>
          </a:r>
          <a:endParaRPr lang="en-US" sz="1400" b="1" kern="1200" dirty="0">
            <a:solidFill>
              <a:srgbClr val="002949"/>
            </a:solidFill>
            <a:latin typeface="Oxygen Light" panose="02000303000000000000" pitchFamily="2" charset="0"/>
          </a:endParaRPr>
        </a:p>
      </dsp:txBody>
      <dsp:txXfrm>
        <a:off x="5144813" y="579755"/>
        <a:ext cx="1789132" cy="1789132"/>
      </dsp:txXfrm>
    </dsp:sp>
    <dsp:sp modelId="{18F2F084-0DE0-4772-A300-BCDAE64BB8D1}">
      <dsp:nvSpPr>
        <dsp:cNvPr id="0" name=""/>
        <dsp:cNvSpPr/>
      </dsp:nvSpPr>
      <dsp:spPr>
        <a:xfrm>
          <a:off x="2912800" y="2618192"/>
          <a:ext cx="1982708" cy="19827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002060"/>
              </a:solidFill>
              <a:latin typeface="Oxygen Light" panose="02000303000000000000" pitchFamily="2" charset="0"/>
            </a:rPr>
            <a:t>State funding for transportation, infrastructure, and housing require or consider compliance with Housing </a:t>
          </a:r>
          <a:r>
            <a:rPr lang="en-US" sz="1400" b="1" kern="1200" dirty="0">
              <a:solidFill>
                <a:srgbClr val="002060"/>
              </a:solidFill>
              <a:latin typeface="Oxygen Light" panose="02000303000000000000" pitchFamily="2" charset="0"/>
            </a:rPr>
            <a:t>E</a:t>
          </a:r>
          <a:r>
            <a:rPr lang="en-US" sz="1400" b="1" i="0" kern="1200" dirty="0">
              <a:solidFill>
                <a:srgbClr val="002060"/>
              </a:solidFill>
              <a:latin typeface="Oxygen Light" panose="02000303000000000000" pitchFamily="2" charset="0"/>
            </a:rPr>
            <a:t>lement law</a:t>
          </a:r>
          <a:endParaRPr lang="en-US" sz="1400" b="1" kern="1200" dirty="0">
            <a:solidFill>
              <a:srgbClr val="002060"/>
            </a:solidFill>
            <a:latin typeface="Oxygen Light" panose="02000303000000000000" pitchFamily="2" charset="0"/>
          </a:endParaRPr>
        </a:p>
      </dsp:txBody>
      <dsp:txXfrm>
        <a:off x="3009588" y="2714980"/>
        <a:ext cx="1789132" cy="1789132"/>
      </dsp:txXfrm>
    </dsp:sp>
    <dsp:sp modelId="{5F4547E6-9565-460D-B5C8-B6857F206F90}">
      <dsp:nvSpPr>
        <dsp:cNvPr id="0" name=""/>
        <dsp:cNvSpPr/>
      </dsp:nvSpPr>
      <dsp:spPr>
        <a:xfrm>
          <a:off x="5048025" y="2618192"/>
          <a:ext cx="1982708" cy="198270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002060"/>
              </a:solidFill>
              <a:latin typeface="Oxygen Light" panose="02000303000000000000" pitchFamily="2" charset="0"/>
            </a:rPr>
            <a:t>Funds are competitive and can be used for fixing roads, adding bike lanes, improving transit, providing affordable housing options, etc.</a:t>
          </a:r>
          <a:endParaRPr lang="en-US" sz="1400" b="1" kern="1200" dirty="0">
            <a:solidFill>
              <a:srgbClr val="002060"/>
            </a:solidFill>
            <a:latin typeface="Oxygen Light" panose="02000303000000000000" pitchFamily="2" charset="0"/>
          </a:endParaRPr>
        </a:p>
      </dsp:txBody>
      <dsp:txXfrm>
        <a:off x="5144813" y="2714980"/>
        <a:ext cx="1789132" cy="1789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75E59A-7AF8-47FA-B0B0-122A23A4F5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71140-AB09-4797-823F-977FDA842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8145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4268C-F373-4A90-8C25-E66FB0B62A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C8061-D861-42F8-8394-5DFBCC8EFF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1E21A-BB87-4544-BBF9-5622CE26A2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81450" y="8847138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3C99E-6A1A-4DD3-AB2B-3B1A16DFA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99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145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60423-66AF-41EE-87C7-35054C771A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9587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21337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1450" y="8847138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6F47-7F26-44AE-815C-4E0631E6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79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50966AA-CCDF-4855-9C99-1E6B6C89A88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0C328-67BE-4637-8079-FE909E30E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6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3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D085057-ED5A-49B6-A2BF-474D04F91DF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5BDCD-F416-46EA-A718-EC99F01D4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79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effectLst/>
              <a:latin typeface="+mn-lt"/>
              <a:ea typeface="SimSun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845CA65-1637-45B7-A697-F80CC27F79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4A77B-D470-4953-95E3-326DDAC42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6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D87B1CD-ACC0-456D-96F2-07031665FF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E367E-2140-4859-8EEE-33EB2E576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4A19A9B-29C1-424D-967C-9540C9D57C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8394B-54CE-4F33-8E79-519803079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Courier New" panose="02070309020205020404" pitchFamily="49" charset="0"/>
              <a:buNone/>
            </a:pPr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97EF4C8-069A-42F5-9E6A-7B82DB4D03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3A37-2578-455E-82F6-94BE5B6D4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7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Courier New" panose="02070309020205020404" pitchFamily="49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FFDC302-CC1C-4E18-A9B7-93A2D7BD167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4242-DFF5-42FF-8A1A-67EA94106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3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14DCACD-6B8B-44F4-BE6A-B2043AC71A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AAB05-42A9-43CF-962D-0DA999CC6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2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651051B-A5D2-4008-B6EA-702ED785FAE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417B-9F21-46CF-9195-1BA7FB63E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7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01D3EDE-0668-43F8-8CD0-B61BF12AEEE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332B-31BA-48C0-9B33-5524E37A4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75D4542-8FEB-4DE4-9AAE-8515FA5A24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9784E-7D05-4956-ADF9-3DC294694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2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ED8DD18-3784-4CAF-8B3D-62AC0DB22B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15585-A4F4-4C74-93C3-C78F6FBC9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F6F47-7F26-44AE-815C-4E0631E6E1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B3EB2-0F10-4685-A1B7-9E93921E5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22451-3937-4F33-8E94-682B237D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C91D8-60EE-4345-AE5B-3437DB2B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75DA-1569-4EBE-AB3D-34B731B12A20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48BAD-131D-4D5A-A0CC-BEE46FEB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75997-7C25-4F9E-9939-9578C6B1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8CB5-C36B-4197-977A-C7303B1B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D9E89-B831-4881-AC52-817FE903F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13F6F-8D05-4344-BDC0-1AD00029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72A-A612-4063-A029-C2396E852F85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3FE1-E41C-492A-A0F6-9DCD76E1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E852-B59C-4FBC-A62F-D53426D9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0FBE3-6E1A-4F88-9255-CD1B3D7F2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5BEFE-A476-4568-A3BB-F925106F2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3BF96-C340-4DDE-BE27-DCE4A813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2E04-40C8-4DA2-8023-85A0CCA9E327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456E2-B852-4E6D-9082-3133FC05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61980-AC13-4D5A-B0F4-8520DB7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9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32B2-A3B4-4C0A-93DC-362CC602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81AF-EBDD-44C6-98D5-9534132D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9E360-62D8-42C4-9322-314A0CEF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B996-99F4-4A0E-A300-0EE98B50D40B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A7DD-281B-48C8-B3EE-5C3175C9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321FA-B1B5-4FD0-9DC8-FE6B1D1E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4C0-2E00-4730-9733-1FB3B5F8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61BE-5A8C-4C76-97B5-C5ED5E6B2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28876-2846-4AE8-96E7-5FB0E003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622C-E816-427F-9521-51FC4DC71A2D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1397-3A36-4B37-980A-E6F1D99D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F530C-1DF9-4B35-944F-7CCBD7D4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92DB-6009-44A4-8867-6045319D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ED54-2CE1-4A1D-8829-3FF0ED219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59BF7-C7D0-4370-B41A-D41AD5FF1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2AB1-1CA2-4CD2-A98D-515C604E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0A0-A6D6-49B2-89C8-C57C8CC084D5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73D41-4C60-4CE3-925C-65ABE5B3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4B6D3-09FF-44EB-B0E9-7310E683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4FF0-1F95-4249-89AB-F6224B98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86722-C8AF-4E4D-9A4B-120C2F142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1202A-7693-4B1D-AC90-5D29185A5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69436-D5AE-4A7C-870C-781E59690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EE379-D4F1-4BBB-81D2-06D6B66ED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9D7AA-66EA-4CA9-B054-0D624B14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6B91-20FA-4333-A9F0-0DC13360D575}" type="datetime1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A5C53-8FBB-4556-8361-85626D55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3A14F-DCCC-409F-AA97-61607EB6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8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F12D-AD85-4DAA-9036-3B849F99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3BF47-4AA1-4FA4-99BF-87249BB9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72CD-837C-4E5B-BD7D-03960D5C29AE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04388-8B25-4C2F-8C29-23E42FBD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99686-7A4C-4AFE-828D-C6F233BE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5D91D-A4E1-4966-BB7D-BCCCDA7B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EE51-8C15-47AC-A6EC-6BF4CC182E27}" type="datetime1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6214F-5EAA-4FCF-B948-D96430E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7B048-1406-4AC8-AA61-E45DD7BE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40C7-7FC7-465C-AD7E-DE525B20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8E177-86FF-45EA-9353-4E7AEAF3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4BB1E-7596-4A90-836F-3CE25C8DD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9D71B-DCC7-4EB1-9DA7-3862B9D3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8B9-B6DD-4D50-AEC4-89F5D6BFF481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9700F-4F40-4479-A2B9-3CC0892C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CB6D6-3063-4B56-B6F6-9249584D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2FE2-41F8-44E7-A958-863D3087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395AD-629C-470D-9C35-8E592233F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10139-86E0-4A2D-868E-E111DACEB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930C7-29C4-48D2-95A5-847BEB6B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84062-7063-4497-8EFE-9B349F2848FC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FC981-9147-456C-975C-7177DC32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1BE90-3734-4797-8862-4D0E4CAC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7E79C-61C5-44C8-A7E7-FDCE80A9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25B47-4C16-4CEE-9343-04085A665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4ED9-4272-4444-A695-DA49F7061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E57E1-29F2-4046-8985-EE95F974E35B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2BDC7-C195-49EC-BC94-3F751FE88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DF6A-4EC0-4107-BDE5-2F161F902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DEF7-BE1D-4625-8169-217CBB9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ousing@cityofchino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54519-9593-474C-9459-0D024E175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00" y="1137061"/>
            <a:ext cx="4032512" cy="3947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1408AD-AA04-4640-B934-9DE896C1E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565" y="3342977"/>
            <a:ext cx="5767227" cy="2377962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solidFill>
                  <a:srgbClr val="FFFFFF"/>
                </a:solidFill>
                <a:latin typeface="Oxygen Light" panose="02000303000000000000" pitchFamily="2" charset="0"/>
              </a:rPr>
              <a:t>Measure Y</a:t>
            </a:r>
            <a:br>
              <a:rPr lang="en-US" dirty="0">
                <a:solidFill>
                  <a:srgbClr val="FFFFFF"/>
                </a:solidFill>
                <a:latin typeface="Oxygen Light" panose="02000303000000000000" pitchFamily="2" charset="0"/>
              </a:rPr>
            </a:br>
            <a:r>
              <a:rPr lang="en-US" sz="4400" b="1" dirty="0">
                <a:solidFill>
                  <a:srgbClr val="FFFFFF"/>
                </a:solidFill>
                <a:latin typeface="Oxygen Light" panose="02000303000000000000" pitchFamily="2" charset="0"/>
              </a:rPr>
              <a:t>City of Chino</a:t>
            </a:r>
            <a:br>
              <a:rPr lang="en-US" sz="4400" b="1" dirty="0">
                <a:solidFill>
                  <a:srgbClr val="FFFFFF"/>
                </a:solidFill>
                <a:latin typeface="Oxygen Light" panose="02000303000000000000" pitchFamily="2" charset="0"/>
              </a:rPr>
            </a:br>
            <a:br>
              <a:rPr lang="en-US" sz="4400" b="1" dirty="0">
                <a:solidFill>
                  <a:srgbClr val="FFFFFF"/>
                </a:solidFill>
                <a:latin typeface="Oxygen Light" panose="02000303000000000000" pitchFamily="2" charset="0"/>
              </a:rPr>
            </a:br>
            <a:r>
              <a:rPr lang="en-US" sz="4400" b="1" dirty="0">
                <a:solidFill>
                  <a:srgbClr val="FFFFFF"/>
                </a:solidFill>
                <a:latin typeface="Oxygen Light" panose="02000303000000000000" pitchFamily="2" charset="0"/>
              </a:rPr>
              <a:t>A June 2022 </a:t>
            </a:r>
            <a:br>
              <a:rPr lang="en-US" sz="4400" b="1" dirty="0">
                <a:solidFill>
                  <a:srgbClr val="FFFFFF"/>
                </a:solidFill>
                <a:latin typeface="Oxygen Light" panose="02000303000000000000" pitchFamily="2" charset="0"/>
              </a:rPr>
            </a:br>
            <a:r>
              <a:rPr lang="en-US" sz="4400" b="1" dirty="0">
                <a:solidFill>
                  <a:srgbClr val="FFFFFF"/>
                </a:solidFill>
                <a:latin typeface="Oxygen Light" panose="02000303000000000000" pitchFamily="2" charset="0"/>
              </a:rPr>
              <a:t>Ballot Measure</a:t>
            </a:r>
            <a:br>
              <a:rPr lang="en-US" dirty="0">
                <a:solidFill>
                  <a:srgbClr val="FFFFFF"/>
                </a:solidFill>
                <a:latin typeface="Oxygen Light" panose="02000303000000000000" pitchFamily="2" charset="0"/>
              </a:rPr>
            </a:br>
            <a:endParaRPr lang="en-US" dirty="0">
              <a:solidFill>
                <a:srgbClr val="FFFFFF"/>
              </a:solidFill>
              <a:latin typeface="Oxygen Light" panose="020003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9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DDEBD-8E86-4B06-89D5-9B6E7251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90" y="250154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Oxygen Light" panose="02000303000000000000" pitchFamily="2" charset="0"/>
              </a:rPr>
              <a:t>AFF-OV Affordable Housing Overlay</a:t>
            </a:r>
            <a:br>
              <a:rPr lang="en-US" sz="4000" kern="1200" dirty="0">
                <a:solidFill>
                  <a:srgbClr val="FFFFFF"/>
                </a:solidFill>
                <a:latin typeface="Oxygen Light" panose="02000303000000000000" pitchFamily="2" charset="0"/>
              </a:rPr>
            </a:br>
            <a:endParaRPr lang="en-US" sz="4000" kern="1200" dirty="0">
              <a:solidFill>
                <a:srgbClr val="FFFFFF"/>
              </a:solidFill>
              <a:latin typeface="Oxygen Light" panose="02000303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A44D59-8ED2-48A9-9CDA-F4CA310B604A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70FAB1EF-965F-48CD-8DA6-444BC8B5D134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3613775-4D80-4D05-9EF6-C4568734C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04A749-FEAC-43E4-97E5-A804786511B4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38F4454C-E3E3-4C74-9A18-91E2E698B6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3289" r="3071" b="14219"/>
          <a:stretch/>
        </p:blipFill>
        <p:spPr>
          <a:xfrm>
            <a:off x="4447377" y="1001290"/>
            <a:ext cx="5729174" cy="5856282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5085C86D-FC1B-49C9-AB07-68561ECD3F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64" b="71991"/>
          <a:stretch/>
        </p:blipFill>
        <p:spPr>
          <a:xfrm rot="16200000">
            <a:off x="9015745" y="1092743"/>
            <a:ext cx="729278" cy="1393191"/>
          </a:xfrm>
          <a:prstGeom prst="rect">
            <a:avLst/>
          </a:prstGeom>
        </p:spPr>
      </p:pic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B058F451-5E58-4EC8-B8DF-230EBD55D4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338" r="93001"/>
          <a:stretch/>
        </p:blipFill>
        <p:spPr>
          <a:xfrm rot="16200000">
            <a:off x="5519708" y="5352653"/>
            <a:ext cx="407159" cy="18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3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E744D-0947-4108-8EC8-57703CBE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90" y="250154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Oxygen Light" panose="02000303000000000000" pitchFamily="2" charset="0"/>
              </a:rPr>
              <a:t>MU-OV Mixed-Use Overlay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7C9AFB-AA2B-4231-9F52-07DF8BC70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524"/>
          <a:stretch/>
        </p:blipFill>
        <p:spPr>
          <a:xfrm rot="16200000">
            <a:off x="4451066" y="1041450"/>
            <a:ext cx="5915466" cy="5716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89F1B6-A073-401D-B63C-6F79748BD7C9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B1427F16-5F66-4D72-B347-CA1C62D5183D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922FD-39BF-4CF4-8AB2-4351643DBCE8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545AF859-B082-4EF3-B3F5-F9DCFD68D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1039A5A2-F364-4F5E-A6F7-4C02C7999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464" b="71991"/>
          <a:stretch/>
        </p:blipFill>
        <p:spPr>
          <a:xfrm rot="16200000">
            <a:off x="9169779" y="1143683"/>
            <a:ext cx="729278" cy="1393191"/>
          </a:xfrm>
          <a:prstGeom prst="rect">
            <a:avLst/>
          </a:prstGeom>
        </p:spPr>
      </p:pic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CB8CA76F-AC26-4E0B-AD9E-5579A0572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338" r="93001"/>
          <a:stretch/>
        </p:blipFill>
        <p:spPr>
          <a:xfrm rot="16200000">
            <a:off x="5519708" y="5352653"/>
            <a:ext cx="407159" cy="18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062BDA-DA4B-491A-920F-593C48A441D3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6CE12-2227-4A9A-AB84-21536C45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2" y="7655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85085"/>
                </a:solidFill>
                <a:latin typeface="Oxygen Light" panose="02000303000000000000" pitchFamily="2" charset="0"/>
              </a:rPr>
              <a:t>Fulfilling RHNA = A Compliant Housing Element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0860442-68A5-44A6-A82D-4DE59BAF4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7274"/>
              </p:ext>
            </p:extLst>
          </p:nvPr>
        </p:nvGraphicFramePr>
        <p:xfrm>
          <a:off x="769437" y="1643705"/>
          <a:ext cx="9943535" cy="50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55C20F7-CB66-4DBC-8ED1-328C569914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31CD1-F151-4491-98D8-1792DFDFB6AC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0E71C181-E39D-4677-80A6-4F26A5E1A0A8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2464FA-49F2-4B1B-BE5D-A3BEB856CF69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CF480-18F6-4503-8EF9-2D42887D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77674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85085"/>
                </a:solidFill>
                <a:latin typeface="Oxygen Light" panose="02000303000000000000" pitchFamily="2" charset="0"/>
              </a:rPr>
              <a:t>Introducing Measure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683F4-17A6-4E08-9721-82D7BBF1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005971"/>
            <a:ext cx="10198156" cy="4075289"/>
          </a:xfr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Oxygen Light" panose="02000303000000000000" pitchFamily="2" charset="0"/>
              </a:rPr>
              <a:t>Measure Y, if approved by voters, will permit the use of the Two Overlay Strategy and would enable Chino to meet its RHNA goals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Oxygen Light" panose="02000303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latin typeface="Oxygen Light" panose="02000303000000000000" pitchFamily="2" charset="0"/>
              </a:rPr>
              <a:t>Approval</a:t>
            </a:r>
            <a:r>
              <a:rPr lang="en-US" sz="2400" dirty="0">
                <a:latin typeface="Oxygen Light" panose="02000303000000000000" pitchFamily="2" charset="0"/>
              </a:rPr>
              <a:t> of Measure Y will allow for a compliant Housing Element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Oxygen Light" panose="02000303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latin typeface="Oxygen Light" panose="02000303000000000000" pitchFamily="2" charset="0"/>
              </a:rPr>
              <a:t>Denial</a:t>
            </a:r>
            <a:r>
              <a:rPr lang="en-US" sz="2400" dirty="0">
                <a:latin typeface="Oxygen Light" panose="02000303000000000000" pitchFamily="2" charset="0"/>
              </a:rPr>
              <a:t> of Measure Y will mean a non-compliant Housing Element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>
              <a:latin typeface="Oxygen Light" panose="02000303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Oxygen Light" panose="02000303000000000000" pitchFamily="2" charset="0"/>
              </a:rPr>
              <a:t>Non-compliance can </a:t>
            </a:r>
            <a:r>
              <a:rPr lang="en-US" sz="2400" b="1" dirty="0">
                <a:latin typeface="Oxygen Light" panose="02000303000000000000" pitchFamily="2" charset="0"/>
              </a:rPr>
              <a:t>turn local control over to the State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Oxygen Light" panose="02000303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Oxygen Light" panose="02000303000000000000" pitchFamily="2" charset="0"/>
              </a:rPr>
              <a:t>Non-compliance could = prohibition from </a:t>
            </a:r>
            <a:r>
              <a:rPr lang="en-US" sz="2400" u="sng" dirty="0">
                <a:latin typeface="Oxygen Light" panose="02000303000000000000" pitchFamily="2" charset="0"/>
              </a:rPr>
              <a:t>disapproving</a:t>
            </a:r>
            <a:r>
              <a:rPr lang="en-US" sz="2400" dirty="0">
                <a:latin typeface="Oxygen Light" panose="02000303000000000000" pitchFamily="2" charset="0"/>
              </a:rPr>
              <a:t> housing developments, suspended authority to issue zoning approvals, financial penalties, </a:t>
            </a:r>
            <a:r>
              <a:rPr lang="en-US" sz="2400" u="sng" dirty="0">
                <a:latin typeface="Oxygen Light" panose="02000303000000000000" pitchFamily="2" charset="0"/>
              </a:rPr>
              <a:t>losing opportunities for State grant funding</a:t>
            </a:r>
            <a:r>
              <a:rPr lang="en-US" sz="2400" dirty="0">
                <a:latin typeface="Oxygen Light" panose="02000303000000000000" pitchFamily="2" charset="0"/>
              </a:rPr>
              <a:t>, and more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Oxygen Light" panose="02000303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Oxygen Light" panose="02000303000000000000" pitchFamily="2" charset="0"/>
              </a:rPr>
              <a:t>Measure Y, on the June 2022 ballot, </a:t>
            </a:r>
            <a:r>
              <a:rPr lang="en-US" sz="2400" b="1" dirty="0">
                <a:latin typeface="Oxygen Light" panose="02000303000000000000" pitchFamily="2" charset="0"/>
              </a:rPr>
              <a:t>only</a:t>
            </a:r>
            <a:r>
              <a:rPr lang="en-US" sz="2400" dirty="0">
                <a:latin typeface="Oxygen Light" panose="02000303000000000000" pitchFamily="2" charset="0"/>
              </a:rPr>
              <a:t> addresses the proposed Two Overlay Strategy as it relates to the 2021-2029 Housing Element Update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Oxygen Light" panose="02000303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Oxygen Light" panose="02000303000000000000" pitchFamily="2" charset="0"/>
              </a:rPr>
              <a:t>Measure M </a:t>
            </a:r>
            <a:r>
              <a:rPr lang="en-US" sz="2400" b="1" dirty="0">
                <a:latin typeface="Oxygen Light" panose="02000303000000000000" pitchFamily="2" charset="0"/>
              </a:rPr>
              <a:t>remains intact </a:t>
            </a:r>
            <a:r>
              <a:rPr lang="en-US" sz="2400" dirty="0">
                <a:latin typeface="Oxygen Light" panose="02000303000000000000" pitchFamily="2" charset="0"/>
              </a:rPr>
              <a:t>as-is and is </a:t>
            </a:r>
            <a:r>
              <a:rPr lang="en-US" sz="2400" b="1" dirty="0">
                <a:latin typeface="Oxygen Light" panose="02000303000000000000" pitchFamily="2" charset="0"/>
              </a:rPr>
              <a:t>not</a:t>
            </a:r>
            <a:r>
              <a:rPr lang="en-US" sz="2400" dirty="0">
                <a:latin typeface="Oxygen Light" panose="02000303000000000000" pitchFamily="2" charset="0"/>
              </a:rPr>
              <a:t> changed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E55F385-EED9-45D8-99A7-C0D1D1F75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2A217-C135-424D-AD66-E946174E551A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BF0C11D3-DE92-4474-93DB-954AB257D28D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9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8820E1-7C22-4668-A722-919BF70DEB55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A6858-0665-49AD-852F-43C0C156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8778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85085"/>
                </a:solidFill>
                <a:latin typeface="Oxygen Light" panose="02000303000000000000" pitchFamily="2" charset="0"/>
              </a:rPr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EFFE-B59E-4288-8993-56391506E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2049685"/>
            <a:ext cx="9337382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xygen Light" panose="02000303000000000000" pitchFamily="2" charset="0"/>
              </a:rPr>
              <a:t>Website: www.cityofchino.org/MeasureY</a:t>
            </a:r>
          </a:p>
          <a:p>
            <a:endParaRPr lang="en-US" sz="2400" dirty="0">
              <a:latin typeface="Oxygen Light" panose="02000303000000000000" pitchFamily="2" charset="0"/>
            </a:endParaRPr>
          </a:p>
          <a:p>
            <a:r>
              <a:rPr lang="en-US" sz="2400" dirty="0">
                <a:latin typeface="Oxygen Light" panose="02000303000000000000" pitchFamily="2" charset="0"/>
              </a:rPr>
              <a:t>Phone: 909-334-3250</a:t>
            </a:r>
          </a:p>
          <a:p>
            <a:endParaRPr lang="en-US" sz="2400" dirty="0">
              <a:latin typeface="Oxygen Light" panose="02000303000000000000" pitchFamily="2" charset="0"/>
            </a:endParaRPr>
          </a:p>
          <a:p>
            <a:r>
              <a:rPr lang="en-US" sz="2400" dirty="0">
                <a:latin typeface="Oxygen Light" panose="02000303000000000000" pitchFamily="2" charset="0"/>
              </a:rPr>
              <a:t>Email: </a:t>
            </a:r>
            <a:r>
              <a:rPr lang="en-US" sz="2400" dirty="0">
                <a:highlight>
                  <a:srgbClr val="FFFFFF"/>
                </a:highlight>
                <a:latin typeface="Oxygen Light" panose="02000303000000000000" pitchFamily="2" charset="0"/>
                <a:hlinkClick r:id="rId3"/>
              </a:rPr>
              <a:t>housing@cityofchino.org</a:t>
            </a:r>
            <a:r>
              <a:rPr lang="en-US" sz="2400" dirty="0">
                <a:highlight>
                  <a:srgbClr val="FFFFFF"/>
                </a:highlight>
                <a:latin typeface="Oxygen Light" panose="02000303000000000000" pitchFamily="2" charset="0"/>
              </a:rPr>
              <a:t> </a:t>
            </a:r>
          </a:p>
          <a:p>
            <a:endParaRPr lang="en-US" sz="2400" dirty="0">
              <a:latin typeface="Oxygen Light" panose="02000303000000000000" pitchFamily="2" charset="0"/>
            </a:endParaRPr>
          </a:p>
          <a:p>
            <a:r>
              <a:rPr lang="en-US" sz="2400" dirty="0">
                <a:latin typeface="Oxygen Light" panose="02000303000000000000" pitchFamily="2" charset="0"/>
              </a:rPr>
              <a:t>Facebook, Instagram, Twitter, </a:t>
            </a:r>
            <a:r>
              <a:rPr lang="en-US" sz="2400" dirty="0" err="1">
                <a:latin typeface="Oxygen Light" panose="02000303000000000000" pitchFamily="2" charset="0"/>
              </a:rPr>
              <a:t>Nextdoor</a:t>
            </a:r>
            <a:r>
              <a:rPr lang="en-US" sz="2400" dirty="0">
                <a:latin typeface="Oxygen Light" panose="02000303000000000000" pitchFamily="2" charset="0"/>
              </a:rPr>
              <a:t>: @cityofchinogov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389CDDD-9E54-4E60-976E-5F553C94E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D0969-5EA3-4F0E-874A-26E040EE964A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0DC0A89-4F90-4366-B9F5-245DDC7A7237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A02AAB53-4319-4F48-BB6E-31F9E8619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43" y="984608"/>
            <a:ext cx="3888011" cy="38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2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58A8-0E71-415A-9140-9E3E57AE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7" y="779460"/>
            <a:ext cx="520249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85085"/>
                </a:solidFill>
                <a:latin typeface="Oxygen Light" panose="02000303000000000000" pitchFamily="2" charset="0"/>
              </a:rPr>
              <a:t>Why Housing Matters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86AB51-BBAD-469C-857B-1FEFFBAF5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952717"/>
              </p:ext>
            </p:extLst>
          </p:nvPr>
        </p:nvGraphicFramePr>
        <p:xfrm>
          <a:off x="1143353" y="1928809"/>
          <a:ext cx="84963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789BABBB-B33A-4416-911A-C2147510C7D7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BD1215A1-1EA8-4783-B32B-748E13C2A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51C93D5-2705-4C77-A424-5351019A1E1D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F8EB87-6D8E-49F2-B138-99EA65799AC2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85B7-BFF7-4059-B70E-4C3F61D5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7302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85085"/>
                </a:solidFill>
                <a:latin typeface="Oxygen Light" panose="02000303000000000000" pitchFamily="2" charset="0"/>
              </a:rPr>
              <a:t>Managing Local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BD63-F716-4967-82F9-65BC9C8B5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2055813"/>
            <a:ext cx="96774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Oxygen Light" panose="02000303000000000000" pitchFamily="2" charset="0"/>
              </a:rPr>
              <a:t>On November 8, 1988, the people of Chino Adopted Measure M to amend the General Plan</a:t>
            </a:r>
          </a:p>
          <a:p>
            <a:pPr marL="0" indent="0">
              <a:buNone/>
            </a:pPr>
            <a:endParaRPr lang="en-US" sz="2400" dirty="0">
              <a:latin typeface="Oxygen Light" panose="02000303000000000000" pitchFamily="2" charset="0"/>
            </a:endParaRPr>
          </a:p>
          <a:p>
            <a:r>
              <a:rPr lang="en-US" sz="2400" dirty="0">
                <a:latin typeface="Oxygen Light" panose="02000303000000000000" pitchFamily="2" charset="0"/>
              </a:rPr>
              <a:t>Measure M only applies to territory that was within Chino’s geographical boundaries as of November 8, 1988</a:t>
            </a:r>
          </a:p>
          <a:p>
            <a:endParaRPr lang="en-US" sz="2400" dirty="0">
              <a:latin typeface="Oxygen Light" panose="02000303000000000000" pitchFamily="2" charset="0"/>
            </a:endParaRPr>
          </a:p>
          <a:p>
            <a:r>
              <a:rPr lang="en-US" sz="2400" dirty="0">
                <a:latin typeface="Oxygen Light" panose="02000303000000000000" pitchFamily="2" charset="0"/>
              </a:rPr>
              <a:t>Measure M prohibits the City Council from increasing residential density or rezoning non-residential land for residential uses </a:t>
            </a:r>
            <a:r>
              <a:rPr lang="en-US" sz="2400">
                <a:latin typeface="Oxygen Light" panose="02000303000000000000" pitchFamily="2" charset="0"/>
              </a:rPr>
              <a:t>without a </a:t>
            </a:r>
            <a:r>
              <a:rPr lang="en-US" sz="2400" dirty="0">
                <a:latin typeface="Oxygen Light" panose="02000303000000000000" pitchFamily="2" charset="0"/>
              </a:rPr>
              <a:t>vote of the people</a:t>
            </a:r>
          </a:p>
          <a:p>
            <a:endParaRPr lang="en-US" sz="2400" dirty="0">
              <a:latin typeface="Oxygen Light" panose="02000303000000000000" pitchFamily="2" charset="0"/>
            </a:endParaRPr>
          </a:p>
          <a:p>
            <a:r>
              <a:rPr lang="en-US" sz="2400" dirty="0">
                <a:latin typeface="Oxygen Light" panose="02000303000000000000" pitchFamily="2" charset="0"/>
              </a:rPr>
              <a:t>To </a:t>
            </a:r>
            <a:r>
              <a:rPr lang="en-US" sz="2400" b="1" dirty="0">
                <a:latin typeface="Oxygen Light" panose="02000303000000000000" pitchFamily="2" charset="0"/>
              </a:rPr>
              <a:t>update</a:t>
            </a:r>
            <a:r>
              <a:rPr lang="en-US" sz="2400" dirty="0">
                <a:latin typeface="Oxygen Light" panose="02000303000000000000" pitchFamily="2" charset="0"/>
              </a:rPr>
              <a:t> its Housing Element, Chino needs to rezone non-residential land</a:t>
            </a:r>
          </a:p>
          <a:p>
            <a:endParaRPr lang="en-US" sz="2400" dirty="0">
              <a:latin typeface="Oxygen Light" panose="02000303000000000000" pitchFamily="2" charset="0"/>
            </a:endParaRPr>
          </a:p>
          <a:p>
            <a:r>
              <a:rPr lang="en-US" sz="2400" dirty="0">
                <a:latin typeface="Oxygen Light" panose="02000303000000000000" pitchFamily="2" charset="0"/>
              </a:rPr>
              <a:t>A </a:t>
            </a:r>
            <a:r>
              <a:rPr lang="en-US" sz="2400" b="1" dirty="0">
                <a:latin typeface="Oxygen Light" panose="02000303000000000000" pitchFamily="2" charset="0"/>
              </a:rPr>
              <a:t>compliant</a:t>
            </a:r>
            <a:r>
              <a:rPr lang="en-US" sz="2400" dirty="0">
                <a:latin typeface="Oxygen Light" panose="02000303000000000000" pitchFamily="2" charset="0"/>
              </a:rPr>
              <a:t> Housing Element requires compliance with Measure 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69455-20CE-45C2-B499-301EDF6D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9127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137F0F9-B98F-4E4A-BAD4-C75240512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836F8-E758-45C4-85A1-727FEFB64447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36662EA2-47F3-455D-A965-AD82A35395E0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2F249B-1CFF-4649-8001-4A9AE88E32AC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817F7-538C-4586-A483-F39C6A8A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7" y="76433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85085"/>
                </a:solidFill>
                <a:latin typeface="Oxygen Light" panose="02000303000000000000" pitchFamily="2" charset="0"/>
              </a:rPr>
              <a:t>What is the Housing Element?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0768-967A-4652-A0B4-C42A6849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7" y="1841874"/>
            <a:ext cx="9415587" cy="47906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xygen Light" panose="02000303000000000000" pitchFamily="2" charset="0"/>
              </a:rPr>
              <a:t>The Housing Element is one of the eight State mandated elements of the City’s General Plan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xygen Light" panose="02000303000000000000" pitchFamily="2" charset="0"/>
              </a:rPr>
              <a:t>The purpose of the Housing Element is to identify and plan for the existing and projected housing needs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xygen Light" panose="02000303000000000000" pitchFamily="2" charset="0"/>
              </a:rPr>
              <a:t>The City of Chino is </a:t>
            </a:r>
            <a:r>
              <a:rPr lang="en-US" b="1" dirty="0">
                <a:latin typeface="Oxygen Light" panose="02000303000000000000" pitchFamily="2" charset="0"/>
              </a:rPr>
              <a:t>required by State law </a:t>
            </a:r>
            <a:r>
              <a:rPr lang="en-US" dirty="0">
                <a:latin typeface="Oxygen Light" panose="02000303000000000000" pitchFamily="2" charset="0"/>
              </a:rPr>
              <a:t>to update its Housing Element every eight years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xygen Light" panose="02000303000000000000" pitchFamily="2" charset="0"/>
              </a:rPr>
              <a:t>In January 2022, the City of Chino adopted its 6th cycle Housing Element Update for 2021 – 2029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xygen Light" panose="02000303000000000000" pitchFamily="2" charset="0"/>
              </a:rPr>
              <a:t>Chino receives State funding because it has a </a:t>
            </a:r>
            <a:r>
              <a:rPr lang="en-US" b="1" dirty="0">
                <a:latin typeface="Oxygen Light" panose="02000303000000000000" pitchFamily="2" charset="0"/>
              </a:rPr>
              <a:t>compliant </a:t>
            </a:r>
            <a:r>
              <a:rPr lang="en-US" dirty="0">
                <a:latin typeface="Oxygen Light" panose="02000303000000000000" pitchFamily="2" charset="0"/>
              </a:rPr>
              <a:t>Housing Element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xygen Light" panose="02000303000000000000" pitchFamily="2" charset="0"/>
              </a:rPr>
              <a:t>Why is the Housing Element updated?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xygen Light" panose="02000303000000000000" pitchFamily="2" charset="0"/>
              </a:rPr>
              <a:t>Compliance with State housing laws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xygen Light" panose="02000303000000000000" pitchFamily="2" charset="0"/>
              </a:rPr>
              <a:t>Eligibility for State grants and funding resources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xygen Light" panose="02000303000000000000" pitchFamily="2" charset="0"/>
              </a:rPr>
              <a:t>Avoid penalties imposed by the State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5A3C19-62BE-4498-BC47-E59A1D972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33FA2-123B-4D7E-9C02-D568EB557CB1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B1B043CA-FE72-4B6C-9908-0A87273319C9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33E05-7B92-4FA4-B190-9B58B72C2CFD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715AB-6C9A-45BC-818B-B8075619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2" y="76078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02949"/>
                </a:solidFill>
                <a:latin typeface="Oxygen Light" panose="02000303000000000000" pitchFamily="2" charset="0"/>
              </a:rPr>
              <a:t>Housing Element – Public Engagement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28F7FCE-9B8F-44EC-8A6A-8D338AF02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F12E3-0AC3-41E5-A811-81C8C67BEAB5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58D56CF-4315-D048-A574-D01E08651131}"/>
              </a:ext>
            </a:extLst>
          </p:cNvPr>
          <p:cNvGrpSpPr/>
          <p:nvPr/>
        </p:nvGrpSpPr>
        <p:grpSpPr>
          <a:xfrm>
            <a:off x="465334" y="1971171"/>
            <a:ext cx="3508603" cy="2209271"/>
            <a:chOff x="-970322" y="3812117"/>
            <a:chExt cx="3273092" cy="207295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B902A82-8C99-FB42-B5D7-8CB03F18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970322" y="3812117"/>
              <a:ext cx="3273092" cy="207295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021F94-2B5B-E04B-BE99-0C2239267D73}"/>
                </a:ext>
              </a:extLst>
            </p:cNvPr>
            <p:cNvSpPr txBox="1"/>
            <p:nvPr/>
          </p:nvSpPr>
          <p:spPr>
            <a:xfrm>
              <a:off x="-311431" y="3980614"/>
              <a:ext cx="2335395" cy="135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/>
                <a:t>400</a:t>
              </a:r>
              <a:r>
                <a:rPr lang="en-US" sz="5000" b="1" dirty="0">
                  <a:latin typeface="Oxygen Light" panose="02000303000000000000" pitchFamily="2" charset="0"/>
                </a:rPr>
                <a:t>+ </a:t>
              </a:r>
            </a:p>
            <a:p>
              <a:r>
                <a:rPr lang="en-US" sz="1900" b="1" dirty="0"/>
                <a:t>Residents Responded </a:t>
              </a:r>
              <a:r>
                <a:rPr lang="en-US" sz="1900" b="1"/>
                <a:t>to an Online </a:t>
              </a:r>
              <a:r>
                <a:rPr lang="en-US" sz="1900" b="1" dirty="0"/>
                <a:t>Survey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9A39F99-A1A4-BD4D-BE63-88942DF28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86" y="4690431"/>
            <a:ext cx="1735854" cy="158336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756C05D-2EA9-A44D-9F54-68DEDB41920C}"/>
              </a:ext>
            </a:extLst>
          </p:cNvPr>
          <p:cNvSpPr txBox="1"/>
          <p:nvPr/>
        </p:nvSpPr>
        <p:spPr>
          <a:xfrm>
            <a:off x="2365484" y="4482872"/>
            <a:ext cx="1940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Housing Element Committee with Local Stakeholders and Residents Advising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4FEF72-F7AF-8C48-9543-53597632B34A}"/>
              </a:ext>
            </a:extLst>
          </p:cNvPr>
          <p:cNvGrpSpPr/>
          <p:nvPr/>
        </p:nvGrpSpPr>
        <p:grpSpPr>
          <a:xfrm>
            <a:off x="5015315" y="2062292"/>
            <a:ext cx="3277326" cy="1651176"/>
            <a:chOff x="8331474" y="3796576"/>
            <a:chExt cx="3606826" cy="173240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61A819C-443E-4246-AEE6-5D848D5CE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31474" y="3811736"/>
              <a:ext cx="1717246" cy="171724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672B12-511E-314A-9FCA-FFE0A3B1943A}"/>
                </a:ext>
              </a:extLst>
            </p:cNvPr>
            <p:cNvSpPr txBox="1"/>
            <p:nvPr/>
          </p:nvSpPr>
          <p:spPr>
            <a:xfrm>
              <a:off x="10081749" y="3796576"/>
              <a:ext cx="1856551" cy="164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Publicly Accessible Study Sessions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F4D0F0E-6A3A-8F47-B996-22CA501CC8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8016" y="4482872"/>
            <a:ext cx="1876432" cy="170258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3F761F1-3069-384A-835F-F879C1F70DB4}"/>
              </a:ext>
            </a:extLst>
          </p:cNvPr>
          <p:cNvSpPr txBox="1"/>
          <p:nvPr/>
        </p:nvSpPr>
        <p:spPr>
          <a:xfrm>
            <a:off x="8045925" y="6008262"/>
            <a:ext cx="2632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City Council Hearings</a:t>
            </a: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C6247F2A-A44F-44BD-87EE-71EE88EBAEB0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84FD58-FCC3-FB4C-961F-9C74FB3A7C32}"/>
              </a:ext>
            </a:extLst>
          </p:cNvPr>
          <p:cNvSpPr txBox="1"/>
          <p:nvPr/>
        </p:nvSpPr>
        <p:spPr>
          <a:xfrm>
            <a:off x="5168360" y="5577375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/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2A1EA4-43E8-3B42-95AE-E9A63A7ED2F5}"/>
              </a:ext>
            </a:extLst>
          </p:cNvPr>
          <p:cNvSpPr txBox="1"/>
          <p:nvPr/>
        </p:nvSpPr>
        <p:spPr>
          <a:xfrm>
            <a:off x="5580573" y="5793893"/>
            <a:ext cx="2050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Public Meetings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219D6C-6A0B-A740-9D50-7C4AA6EF0968}"/>
              </a:ext>
            </a:extLst>
          </p:cNvPr>
          <p:cNvCxnSpPr/>
          <p:nvPr/>
        </p:nvCxnSpPr>
        <p:spPr>
          <a:xfrm>
            <a:off x="197372" y="4395047"/>
            <a:ext cx="4435588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1FB633D-F44D-FF4A-B7F7-976CE2D09382}"/>
              </a:ext>
            </a:extLst>
          </p:cNvPr>
          <p:cNvCxnSpPr/>
          <p:nvPr/>
        </p:nvCxnSpPr>
        <p:spPr>
          <a:xfrm>
            <a:off x="4632960" y="1971171"/>
            <a:ext cx="0" cy="46149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8B9A038-BA6E-3447-9132-640D973C7A1C}"/>
              </a:ext>
            </a:extLst>
          </p:cNvPr>
          <p:cNvCxnSpPr>
            <a:cxnSpLocks/>
          </p:cNvCxnSpPr>
          <p:nvPr/>
        </p:nvCxnSpPr>
        <p:spPr>
          <a:xfrm>
            <a:off x="4632960" y="3987725"/>
            <a:ext cx="7128510" cy="123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154B028-9081-AC42-8678-02CF93A70838}"/>
              </a:ext>
            </a:extLst>
          </p:cNvPr>
          <p:cNvCxnSpPr>
            <a:cxnSpLocks/>
          </p:cNvCxnSpPr>
          <p:nvPr/>
        </p:nvCxnSpPr>
        <p:spPr>
          <a:xfrm>
            <a:off x="7905520" y="3987724"/>
            <a:ext cx="0" cy="2598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3FFA8EA-C9DF-5D41-8ED9-B643F8AE4540}"/>
              </a:ext>
            </a:extLst>
          </p:cNvPr>
          <p:cNvCxnSpPr/>
          <p:nvPr/>
        </p:nvCxnSpPr>
        <p:spPr>
          <a:xfrm flipV="1">
            <a:off x="8636000" y="1968767"/>
            <a:ext cx="0" cy="20189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23A0C7EC-F630-47B2-8040-B641E90484C1}"/>
              </a:ext>
            </a:extLst>
          </p:cNvPr>
          <p:cNvSpPr/>
          <p:nvPr/>
        </p:nvSpPr>
        <p:spPr>
          <a:xfrm>
            <a:off x="5580573" y="4119294"/>
            <a:ext cx="1561295" cy="1555353"/>
          </a:xfrm>
          <a:prstGeom prst="ellipse">
            <a:avLst/>
          </a:pr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D0D506-AE01-433E-9825-44651C624734}"/>
              </a:ext>
            </a:extLst>
          </p:cNvPr>
          <p:cNvGrpSpPr/>
          <p:nvPr/>
        </p:nvGrpSpPr>
        <p:grpSpPr>
          <a:xfrm>
            <a:off x="8714817" y="2009228"/>
            <a:ext cx="3011850" cy="2018957"/>
            <a:chOff x="4937681" y="4641485"/>
            <a:chExt cx="3193743" cy="198628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C6CB53E-7A4C-EC49-B160-73B430D25346}"/>
                </a:ext>
              </a:extLst>
            </p:cNvPr>
            <p:cNvGrpSpPr/>
            <p:nvPr/>
          </p:nvGrpSpPr>
          <p:grpSpPr>
            <a:xfrm>
              <a:off x="4937681" y="5765995"/>
              <a:ext cx="3193743" cy="861774"/>
              <a:chOff x="4723751" y="3456555"/>
              <a:chExt cx="3193743" cy="86177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26F06-8737-4849-9774-DD557845D4AF}"/>
                  </a:ext>
                </a:extLst>
              </p:cNvPr>
              <p:cNvSpPr txBox="1"/>
              <p:nvPr/>
            </p:nvSpPr>
            <p:spPr>
              <a:xfrm>
                <a:off x="5150649" y="3565097"/>
                <a:ext cx="27668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Interactive Community</a:t>
                </a:r>
              </a:p>
              <a:p>
                <a:r>
                  <a:rPr lang="en-US" sz="2000" b="1" dirty="0"/>
                  <a:t>Workshops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BA323FE-876E-C548-B8E6-6262FE7A324D}"/>
                  </a:ext>
                </a:extLst>
              </p:cNvPr>
              <p:cNvSpPr txBox="1"/>
              <p:nvPr/>
            </p:nvSpPr>
            <p:spPr>
              <a:xfrm>
                <a:off x="4723751" y="3456555"/>
                <a:ext cx="510076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/>
                  <a:t>2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1AD673-1D5D-4490-962B-4432CF8AC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stelsSmooth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89166" y="4641485"/>
              <a:ext cx="1998145" cy="1161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62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C36FB5-73A3-42FD-8A13-2D3493368763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E2924-7494-44DE-813F-DF6BABF0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2" y="850992"/>
            <a:ext cx="105156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85085"/>
                </a:solidFill>
                <a:latin typeface="Oxygen Light" panose="02000303000000000000" pitchFamily="2" charset="0"/>
              </a:rPr>
              <a:t>What Determines Housing Needs? RHNA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49A1E-70E0-4626-8CC4-5DE9D782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72" y="1648196"/>
            <a:ext cx="5257800" cy="51291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2634"/>
                </a:solidFill>
                <a:effectLst/>
                <a:latin typeface="Oxygen Light" panose="02000303000000000000" pitchFamily="2" charset="0"/>
              </a:rPr>
              <a:t>California’s Regional Housing Needs Assessment (</a:t>
            </a:r>
            <a:r>
              <a:rPr lang="en-US" sz="2000" b="1" i="0" dirty="0">
                <a:solidFill>
                  <a:srgbClr val="002634"/>
                </a:solidFill>
                <a:effectLst/>
                <a:latin typeface="Oxygen Light" panose="02000303000000000000" pitchFamily="2" charset="0"/>
              </a:rPr>
              <a:t>RHNA</a:t>
            </a:r>
            <a:r>
              <a:rPr lang="en-US" sz="2000" b="0" i="0" dirty="0">
                <a:solidFill>
                  <a:srgbClr val="002634"/>
                </a:solidFill>
                <a:effectLst/>
                <a:latin typeface="Oxygen Light" panose="02000303000000000000" pitchFamily="2" charset="0"/>
              </a:rPr>
              <a:t>) is a process for determining future housing need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i="0" dirty="0">
              <a:solidFill>
                <a:srgbClr val="002634"/>
              </a:solidFill>
              <a:effectLst/>
              <a:latin typeface="Oxygen Light" panose="02000303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634"/>
                </a:solidFill>
                <a:latin typeface="Oxygen Light" panose="02000303000000000000" pitchFamily="2" charset="0"/>
              </a:rPr>
              <a:t>B</a:t>
            </a:r>
            <a:r>
              <a:rPr lang="en-US" sz="2000" b="0" i="0" dirty="0">
                <a:solidFill>
                  <a:srgbClr val="002634"/>
                </a:solidFill>
                <a:effectLst/>
                <a:latin typeface="Oxygen Light" panose="02000303000000000000" pitchFamily="2" charset="0"/>
              </a:rPr>
              <a:t>ased on growth in population, household size, and employment status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i="0" dirty="0">
              <a:solidFill>
                <a:srgbClr val="002634"/>
              </a:solidFill>
              <a:effectLst/>
              <a:latin typeface="Oxygen Light" panose="02000303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2634"/>
                </a:solidFill>
                <a:effectLst/>
                <a:latin typeface="Oxygen Light" panose="02000303000000000000" pitchFamily="2" charset="0"/>
              </a:rPr>
              <a:t>RHNA process is required by State law and aims for fair housing supply across equitable income levels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2634"/>
              </a:solidFill>
              <a:latin typeface="Oxygen Light" panose="02000303000000000000" pitchFamily="2" charset="0"/>
            </a:endParaRPr>
          </a:p>
          <a:p>
            <a:pPr>
              <a:lnSpc>
                <a:spcPct val="100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34"/>
                </a:solidFill>
                <a:effectLst/>
                <a:uLnTx/>
                <a:uFillTx/>
                <a:latin typeface="Oxygen Light" panose="02000303000000000000" pitchFamily="2" charset="0"/>
                <a:ea typeface="+mn-ea"/>
                <a:cs typeface="+mn-cs"/>
              </a:rPr>
              <a:t>RHNA is </a:t>
            </a:r>
            <a:r>
              <a:rPr lang="en-US" sz="2000" dirty="0">
                <a:solidFill>
                  <a:srgbClr val="002634"/>
                </a:solidFill>
                <a:latin typeface="Oxygen Light" panose="02000303000000000000" pitchFamily="2" charset="0"/>
              </a:rPr>
              <a:t>completely managed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34"/>
                </a:solidFill>
                <a:effectLst/>
                <a:uLnTx/>
                <a:uFillTx/>
                <a:latin typeface="Oxygen Light" panose="02000303000000000000" pitchFamily="2" charset="0"/>
                <a:ea typeface="+mn-ea"/>
                <a:cs typeface="+mn-cs"/>
              </a:rPr>
              <a:t>through the State - California Department of Housing and Community Development (HCD)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b="0" i="0" dirty="0">
              <a:solidFill>
                <a:srgbClr val="002634"/>
              </a:solidFill>
              <a:effectLst/>
              <a:latin typeface="Oxygen Light" panose="02000303000000000000" pitchFamily="2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E267F31-86AF-43FA-828D-D678D724B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E4A846-3A77-4493-863B-4B0099D53ADF}"/>
              </a:ext>
            </a:extLst>
          </p:cNvPr>
          <p:cNvSpPr txBox="1"/>
          <p:nvPr/>
        </p:nvSpPr>
        <p:spPr>
          <a:xfrm>
            <a:off x="5747473" y="1648196"/>
            <a:ext cx="46466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2634"/>
                </a:solidFill>
                <a:effectLst/>
                <a:latin typeface="Oxygen Light" panose="02000303000000000000" pitchFamily="2" charset="0"/>
              </a:rPr>
              <a:t>Cities use RHNA t</a:t>
            </a:r>
            <a:r>
              <a:rPr lang="en-US" sz="2000" dirty="0">
                <a:solidFill>
                  <a:srgbClr val="002634"/>
                </a:solidFill>
                <a:latin typeface="Oxygen Light" panose="02000303000000000000" pitchFamily="2" charset="0"/>
              </a:rPr>
              <a:t>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2634"/>
                </a:solidFill>
                <a:effectLst/>
                <a:latin typeface="Oxygen Light" panose="02000303000000000000" pitchFamily="2" charset="0"/>
              </a:rPr>
              <a:t>Develop land-use plans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634"/>
                </a:solidFill>
                <a:latin typeface="Oxygen Light" panose="02000303000000000000" pitchFamily="2" charset="0"/>
              </a:rPr>
              <a:t>P</a:t>
            </a:r>
            <a:r>
              <a:rPr lang="en-US" sz="2000" b="0" i="0" dirty="0">
                <a:solidFill>
                  <a:srgbClr val="002634"/>
                </a:solidFill>
                <a:effectLst/>
                <a:latin typeface="Oxygen Light" panose="02000303000000000000" pitchFamily="2" charset="0"/>
              </a:rPr>
              <a:t>rioritizing local resource allocation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2634"/>
                </a:solidFill>
                <a:effectLst/>
                <a:latin typeface="Oxygen Light" panose="02000303000000000000" pitchFamily="2" charset="0"/>
              </a:rPr>
              <a:t>Address existing and future housing needs resulting from statewide population, employment, and household growth</a:t>
            </a:r>
          </a:p>
          <a:p>
            <a:pPr lvl="1">
              <a:lnSpc>
                <a:spcPct val="120000"/>
              </a:lnSpc>
            </a:pPr>
            <a:endParaRPr lang="en-US" sz="2000" b="0" i="0" dirty="0">
              <a:solidFill>
                <a:srgbClr val="002634"/>
              </a:solidFill>
              <a:effectLst/>
              <a:latin typeface="Oxygen Light" panose="02000303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086F2-D8F0-4DD3-9232-E4B8D8D38E28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5BD29A39-D7C3-44A2-939E-BFD12A2786BE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4D968-6B3C-429E-BE2B-92458CD20783}"/>
              </a:ext>
            </a:extLst>
          </p:cNvPr>
          <p:cNvSpPr txBox="1"/>
          <p:nvPr/>
        </p:nvSpPr>
        <p:spPr>
          <a:xfrm>
            <a:off x="5790647" y="4645213"/>
            <a:ext cx="4560298" cy="1940957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Oxygen Light" panose="02000303000000000000" pitchFamily="2" charset="0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Oxygen Light" panose="02000303000000000000" pitchFamily="2" charset="0"/>
              </a:rPr>
              <a:t>Current RHNA allocations are </a:t>
            </a:r>
            <a:r>
              <a:rPr lang="en-US" b="1" dirty="0">
                <a:solidFill>
                  <a:schemeClr val="bg1"/>
                </a:solidFill>
                <a:latin typeface="Oxygen Light" panose="02000303000000000000" pitchFamily="2" charset="0"/>
              </a:rPr>
              <a:t>unprecedented</a:t>
            </a:r>
            <a:r>
              <a:rPr lang="en-US" sz="1800" b="1" dirty="0">
                <a:solidFill>
                  <a:schemeClr val="bg1"/>
                </a:solidFill>
                <a:latin typeface="Oxygen Light" panose="02000303000000000000" pitchFamily="2" charset="0"/>
              </a:rPr>
              <a:t> with 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Oxygen Light" panose="02000303000000000000" pitchFamily="2" charset="0"/>
              </a:rPr>
              <a:t>ome cities facing nearly a 300 percent increase from their previous cycle</a:t>
            </a:r>
            <a:endParaRPr lang="en-US" sz="1800" dirty="0">
              <a:solidFill>
                <a:schemeClr val="bg1"/>
              </a:solidFill>
              <a:latin typeface="Oxygen Light" panose="02000303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3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F3A953-F1DF-463A-8C62-C20AC94B9201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B9C14-1FF2-4B75-BB24-2E3351D0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6741" y="6645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- RHNA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9E35C-EBE9-4BAE-AF76-F580907DA139}"/>
              </a:ext>
            </a:extLst>
          </p:cNvPr>
          <p:cNvSpPr txBox="1"/>
          <p:nvPr/>
        </p:nvSpPr>
        <p:spPr>
          <a:xfrm>
            <a:off x="439270" y="1613437"/>
            <a:ext cx="4070217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Oxygen Light" panose="020003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xygen Light" panose="02000303000000000000" pitchFamily="2" charset="0"/>
              </a:rPr>
              <a:t>Chino was required to “develop a methodology” for selecting housing sites to meet RHNA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xygen Light" panose="020003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xygen Light" panose="02000303000000000000" pitchFamily="2" charset="0"/>
              </a:rPr>
              <a:t>Community input was taken into account when developing that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xygen Light" panose="020003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xygen Light" panose="02000303000000000000" pitchFamily="2" charset="0"/>
              </a:rPr>
              <a:t>Site selection process required land-owner input and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xygen Light" panose="020003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xygen Light" panose="02000303000000000000" pitchFamily="2" charset="0"/>
              </a:rPr>
              <a:t>Chino can satisfy its RHNA by addressing: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xygen Light" panose="02000303000000000000" pitchFamily="2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Oxygen Light" panose="02000303000000000000" pitchFamily="2" charset="0"/>
              </a:rPr>
              <a:t>Vacant land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Oxygen Light" panose="02000303000000000000" pitchFamily="2" charset="0"/>
              </a:rPr>
              <a:t>Underutilized uses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Oxygen Light" panose="02000303000000000000" pitchFamily="2" charset="0"/>
              </a:rPr>
              <a:t>City-owned land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Oxygen Light" panose="02000303000000000000" pitchFamily="2" charset="0"/>
              </a:rPr>
              <a:t>Non-residential sites available for a re-zone</a:t>
            </a:r>
          </a:p>
          <a:p>
            <a:endParaRPr lang="en-US" sz="1700" dirty="0">
              <a:latin typeface="Oxygen Light" panose="02000303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08AD560-4F59-4F13-BF2A-547AF930C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543" y="5472484"/>
            <a:ext cx="1318457" cy="1290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90E3E2-D096-48BF-81E2-4F4261BED636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B9003813-3539-49B5-A692-032B65256629}"/>
              </a:ext>
            </a:extLst>
          </p:cNvPr>
          <p:cNvSpPr/>
          <p:nvPr/>
        </p:nvSpPr>
        <p:spPr>
          <a:xfrm>
            <a:off x="9870141" y="0"/>
            <a:ext cx="2321859" cy="2097741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599BB-5460-4E9B-8EA5-80CCA7DD2D58}"/>
              </a:ext>
            </a:extLst>
          </p:cNvPr>
          <p:cNvSpPr txBox="1"/>
          <p:nvPr/>
        </p:nvSpPr>
        <p:spPr>
          <a:xfrm>
            <a:off x="5862524" y="5970882"/>
            <a:ext cx="3924300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xygen Light" panose="02000303000000000000" pitchFamily="2" charset="0"/>
              </a:rPr>
              <a:t>RHNA CAN BE MET WITH 91 SITES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CC3DBFE0-DB28-4399-978F-2A6C646EBFBD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699328-9D2F-4A98-B4CD-6B40BC3244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131" t="52647" r="9488" b="27411"/>
          <a:stretch/>
        </p:blipFill>
        <p:spPr>
          <a:xfrm>
            <a:off x="4093175" y="2492412"/>
            <a:ext cx="8033144" cy="26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8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983307-AFCA-4EB1-BEFA-4512E0B4C1BD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66FDC-557E-4E12-A3A6-699F1CDB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23" y="578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85085"/>
                </a:solidFill>
                <a:latin typeface="Oxygen Light" panose="02000303000000000000" pitchFamily="2" charset="0"/>
              </a:rPr>
              <a:t>How Chino Selected Potential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C870-533B-4327-B2CD-4B58AA07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43" y="2184044"/>
            <a:ext cx="10342533" cy="1077772"/>
          </a:xfrm>
        </p:spPr>
        <p:txBody>
          <a:bodyPr numCol="1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Oxygen Light" panose="02000303000000000000" pitchFamily="2" charset="0"/>
              </a:rPr>
              <a:t>Potential sites were rated and assigned points based on the following criteria: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>
                <a:latin typeface="Oxygen Light" panose="02000303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>
              <a:latin typeface="Oxygen Light" panose="02000303000000000000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0" dirty="0">
              <a:latin typeface="Oxygen Light" panose="02000303000000000000" pitchFamily="2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4000" dirty="0">
              <a:latin typeface="Oxygen Light" panose="02000303000000000000" pitchFamily="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4000" dirty="0">
              <a:latin typeface="Oxygen Light" panose="02000303000000000000" pitchFamily="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E9975-8C26-4D31-ACC6-4F1B6E1CEA74}"/>
              </a:ext>
            </a:extLst>
          </p:cNvPr>
          <p:cNvSpPr txBox="1"/>
          <p:nvPr/>
        </p:nvSpPr>
        <p:spPr>
          <a:xfrm>
            <a:off x="257043" y="1482682"/>
            <a:ext cx="1036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Oxygen Light" panose="02000303000000000000" pitchFamily="2" charset="0"/>
              </a:rPr>
              <a:t>On, </a:t>
            </a:r>
            <a:r>
              <a:rPr lang="en-US" dirty="0">
                <a:latin typeface="Oxygen Light" panose="02000303000000000000" pitchFamily="2" charset="0"/>
              </a:rPr>
              <a:t> March 16, 2021 </a:t>
            </a:r>
            <a:r>
              <a:rPr lang="en-US" sz="1800" dirty="0">
                <a:latin typeface="Oxygen Light" panose="02000303000000000000" pitchFamily="2" charset="0"/>
              </a:rPr>
              <a:t>City Council recommended a “metrics-based analysis” that looked at several site development factors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47F741B-1C04-4ED7-81D3-CDF6C002F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ADEFD9-38BE-4753-B9C0-4906D9A50D7C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61793927-6825-44E0-B763-9B000D1C9ABD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5252A6-9817-4D6D-9B21-791F2A789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860786"/>
              </p:ext>
            </p:extLst>
          </p:nvPr>
        </p:nvGraphicFramePr>
        <p:xfrm>
          <a:off x="982576" y="2722930"/>
          <a:ext cx="9217293" cy="366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2950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EF6F6-C65B-4813-A45E-80838773A80D}"/>
              </a:ext>
            </a:extLst>
          </p:cNvPr>
          <p:cNvSpPr/>
          <p:nvPr/>
        </p:nvSpPr>
        <p:spPr>
          <a:xfrm>
            <a:off x="0" y="0"/>
            <a:ext cx="12192000" cy="877886"/>
          </a:xfrm>
          <a:prstGeom prst="rect">
            <a:avLst/>
          </a:prstGeom>
          <a:solidFill>
            <a:srgbClr val="F8B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85085"/>
              </a:solidFill>
              <a:latin typeface="Oxygen Light" panose="020003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F8A20-1E4E-459C-8C43-E2B52B96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83988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85085"/>
                </a:solidFill>
                <a:latin typeface="Oxygen Light" panose="02000303000000000000" pitchFamily="2" charset="0"/>
              </a:rPr>
              <a:t>Fulfilling RHNA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2DD9-D320-433A-9424-DD3A1B89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0" y="2165449"/>
            <a:ext cx="9923931" cy="4420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Oxygen Light" panose="02000303000000000000" pitchFamily="2" charset="0"/>
              </a:rPr>
              <a:t>City of Chino site strategy resulted in the creation of two Overlay Zones</a:t>
            </a:r>
          </a:p>
          <a:p>
            <a:pPr marL="0" indent="0">
              <a:buNone/>
            </a:pPr>
            <a:endParaRPr lang="en-US" sz="2400" dirty="0">
              <a:latin typeface="Oxygen Light" panose="02000303000000000000" pitchFamily="2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>
                <a:latin typeface="Oxygen Light" panose="02000303000000000000" pitchFamily="2" charset="0"/>
              </a:rPr>
              <a:t>Affordable Housing Overlay (AFF-OV)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200" dirty="0">
                <a:latin typeface="Oxygen Light" panose="02000303000000000000" pitchFamily="2" charset="0"/>
              </a:rPr>
              <a:t>44 sites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sz="2200" dirty="0">
              <a:latin typeface="Oxygen Light" panose="02000303000000000000" pitchFamily="2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>
                <a:latin typeface="Oxygen Light" panose="02000303000000000000" pitchFamily="2" charset="0"/>
              </a:rPr>
              <a:t>Mixed-Use (MU-OV) Overlay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200" dirty="0">
                <a:latin typeface="Oxygen Light" panose="02000303000000000000" pitchFamily="2" charset="0"/>
              </a:rPr>
              <a:t>47 sites</a:t>
            </a:r>
          </a:p>
          <a:p>
            <a:pPr lvl="3">
              <a:lnSpc>
                <a:spcPct val="0"/>
              </a:lnSpc>
              <a:buFont typeface="Courier New" panose="02070309020205020404" pitchFamily="49" charset="0"/>
              <a:buChar char="o"/>
            </a:pPr>
            <a:endParaRPr lang="en-US" sz="2200" dirty="0">
              <a:latin typeface="Oxygen Light" panose="02000303000000000000" pitchFamily="2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endParaRPr lang="en-US" sz="2200" dirty="0">
              <a:latin typeface="Oxygen Light" panose="02000303000000000000" pitchFamily="2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>
                <a:latin typeface="Oxygen Light" panose="02000303000000000000" pitchFamily="2" charset="0"/>
              </a:rPr>
              <a:t>Both Overlay Zones = </a:t>
            </a:r>
            <a:r>
              <a:rPr lang="en-US" sz="2200" b="1" dirty="0">
                <a:latin typeface="Oxygen Light" panose="02000303000000000000" pitchFamily="2" charset="0"/>
              </a:rPr>
              <a:t>1.2 percent </a:t>
            </a:r>
            <a:r>
              <a:rPr lang="en-US" sz="2200" dirty="0">
                <a:latin typeface="Oxygen Light" panose="02000303000000000000" pitchFamily="2" charset="0"/>
              </a:rPr>
              <a:t>of the </a:t>
            </a:r>
            <a:r>
              <a:rPr lang="en-US" sz="2200" b="1" dirty="0">
                <a:latin typeface="Oxygen Light" panose="02000303000000000000" pitchFamily="2" charset="0"/>
              </a:rPr>
              <a:t>total</a:t>
            </a:r>
            <a:r>
              <a:rPr lang="en-US" sz="2200" dirty="0">
                <a:latin typeface="Oxygen Light" panose="02000303000000000000" pitchFamily="2" charset="0"/>
              </a:rPr>
              <a:t> land area of Chino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sz="2200" dirty="0">
              <a:latin typeface="Oxygen Light" panose="02000303000000000000" pitchFamily="2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>
                <a:latin typeface="Oxygen Light" panose="02000303000000000000" pitchFamily="2" charset="0"/>
              </a:rPr>
              <a:t>All identified parcels within the Overlay Zones = </a:t>
            </a:r>
            <a:r>
              <a:rPr lang="en-US" sz="2200" b="1" dirty="0">
                <a:latin typeface="Oxygen Light" panose="02000303000000000000" pitchFamily="2" charset="0"/>
              </a:rPr>
              <a:t>0.34</a:t>
            </a:r>
            <a:r>
              <a:rPr lang="en-US" sz="2200" dirty="0">
                <a:latin typeface="Oxygen Light" panose="02000303000000000000" pitchFamily="2" charset="0"/>
              </a:rPr>
              <a:t> </a:t>
            </a:r>
            <a:r>
              <a:rPr lang="en-US" sz="2200" b="1" dirty="0">
                <a:latin typeface="Oxygen Light" panose="02000303000000000000" pitchFamily="2" charset="0"/>
              </a:rPr>
              <a:t>percent</a:t>
            </a:r>
            <a:r>
              <a:rPr lang="en-US" sz="2200" dirty="0">
                <a:latin typeface="Oxygen Light" panose="02000303000000000000" pitchFamily="2" charset="0"/>
              </a:rPr>
              <a:t> of the </a:t>
            </a:r>
            <a:r>
              <a:rPr lang="en-US" sz="2200" b="1" dirty="0">
                <a:latin typeface="Oxygen Light" panose="02000303000000000000" pitchFamily="2" charset="0"/>
              </a:rPr>
              <a:t>total</a:t>
            </a:r>
            <a:r>
              <a:rPr lang="en-US" sz="2200" dirty="0">
                <a:latin typeface="Oxygen Light" panose="02000303000000000000" pitchFamily="2" charset="0"/>
              </a:rPr>
              <a:t> parcels in Chino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2FF31F2-5ACE-4590-864D-3692A8534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55" y="5200654"/>
            <a:ext cx="1415473" cy="1385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7709C7-FB4D-4DCE-85BD-24E2DB58A520}"/>
              </a:ext>
            </a:extLst>
          </p:cNvPr>
          <p:cNvSpPr txBox="1"/>
          <p:nvPr/>
        </p:nvSpPr>
        <p:spPr>
          <a:xfrm>
            <a:off x="5502815" y="225462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5085"/>
                </a:solidFill>
                <a:latin typeface="Oxygen Light" panose="02000303000000000000" pitchFamily="2" charset="0"/>
              </a:rPr>
              <a:t>City of Chino – Measure Y</a:t>
            </a: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C128514-4B5B-4732-8891-9A664A6689D0}"/>
              </a:ext>
            </a:extLst>
          </p:cNvPr>
          <p:cNvSpPr/>
          <p:nvPr/>
        </p:nvSpPr>
        <p:spPr>
          <a:xfrm>
            <a:off x="9639653" y="0"/>
            <a:ext cx="2552347" cy="2266950"/>
          </a:xfrm>
          <a:custGeom>
            <a:avLst/>
            <a:gdLst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0 w 2552347"/>
              <a:gd name="connsiteY3" fmla="*/ 22669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87630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228600 w 2552347"/>
              <a:gd name="connsiteY3" fmla="*/ 781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590550 w 2552347"/>
              <a:gd name="connsiteY3" fmla="*/ 1543050 h 2266950"/>
              <a:gd name="connsiteX4" fmla="*/ 0 w 2552347"/>
              <a:gd name="connsiteY4" fmla="*/ 0 h 2266950"/>
              <a:gd name="connsiteX0" fmla="*/ 0 w 2552347"/>
              <a:gd name="connsiteY0" fmla="*/ 0 h 2266950"/>
              <a:gd name="connsiteX1" fmla="*/ 2552347 w 2552347"/>
              <a:gd name="connsiteY1" fmla="*/ 0 h 2266950"/>
              <a:gd name="connsiteX2" fmla="*/ 2552347 w 2552347"/>
              <a:gd name="connsiteY2" fmla="*/ 2266950 h 2266950"/>
              <a:gd name="connsiteX3" fmla="*/ 1066800 w 2552347"/>
              <a:gd name="connsiteY3" fmla="*/ 1905000 h 2266950"/>
              <a:gd name="connsiteX4" fmla="*/ 0 w 2552347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347" h="2266950">
                <a:moveTo>
                  <a:pt x="0" y="0"/>
                </a:moveTo>
                <a:lnTo>
                  <a:pt x="2552347" y="0"/>
                </a:lnTo>
                <a:lnTo>
                  <a:pt x="2552347" y="2266950"/>
                </a:lnTo>
                <a:lnTo>
                  <a:pt x="1066800" y="1905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1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3AC0C94006240B0DD7D15B001E020" ma:contentTypeVersion="2" ma:contentTypeDescription="Create a new document." ma:contentTypeScope="" ma:versionID="487a6d5bb41f88e354180a599e06e220">
  <xsd:schema xmlns:xsd="http://www.w3.org/2001/XMLSchema" xmlns:xs="http://www.w3.org/2001/XMLSchema" xmlns:p="http://schemas.microsoft.com/office/2006/metadata/properties" xmlns:ns3="6847658d-fe56-49ad-a852-faa0833e64e4" targetNamespace="http://schemas.microsoft.com/office/2006/metadata/properties" ma:root="true" ma:fieldsID="02e3cef50948fc368b434d22bf69b930" ns3:_="">
    <xsd:import namespace="6847658d-fe56-49ad-a852-faa0833e64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7658d-fe56-49ad-a852-faa0833e6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108A5F-BF8E-4261-8BB3-1F603BC7CE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7658d-fe56-49ad-a852-faa0833e6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646733-CF63-4D3E-9F08-98C5C2028173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6847658d-fe56-49ad-a852-faa0833e64e4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8E31228-1AA0-4584-895B-CBDC3905E9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6679</TotalTime>
  <Words>955</Words>
  <Application>Microsoft Office PowerPoint</Application>
  <PresentationFormat>Widescreen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Oxygen Light</vt:lpstr>
      <vt:lpstr>Times New Roman</vt:lpstr>
      <vt:lpstr>Office Theme</vt:lpstr>
      <vt:lpstr>Measure Y City of Chino  A June 2022  Ballot Measure </vt:lpstr>
      <vt:lpstr>Why Housing Matters</vt:lpstr>
      <vt:lpstr>Managing Local Development</vt:lpstr>
      <vt:lpstr>What is the Housing Element?</vt:lpstr>
      <vt:lpstr>Housing Element – Public Engagement</vt:lpstr>
      <vt:lpstr>What Determines Housing Needs? RHNA</vt:lpstr>
      <vt:lpstr>City of Chino - RHNA Overview</vt:lpstr>
      <vt:lpstr>How Chino Selected Potential Sites</vt:lpstr>
      <vt:lpstr>Fulfilling RHNA</vt:lpstr>
      <vt:lpstr>AFF-OV Affordable Housing Overlay </vt:lpstr>
      <vt:lpstr>MU-OV Mixed-Use Overlay</vt:lpstr>
      <vt:lpstr>Fulfilling RHNA = A Compliant Housing Element</vt:lpstr>
      <vt:lpstr>Introducing Measure Y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XX</dc:title>
  <dc:creator>Antonia Graham</dc:creator>
  <cp:lastModifiedBy>Fajardo, Arianna</cp:lastModifiedBy>
  <cp:revision>206</cp:revision>
  <cp:lastPrinted>2022-04-04T21:44:01Z</cp:lastPrinted>
  <dcterms:created xsi:type="dcterms:W3CDTF">2022-03-03T17:38:55Z</dcterms:created>
  <dcterms:modified xsi:type="dcterms:W3CDTF">2022-04-20T21:44:31Z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0x01010024D3AC0C94006240B0DD7D15B001E020</vt:lpwstr>
  </property>
</Properties>
</file>